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362" r:id="rId2"/>
    <p:sldId id="363" r:id="rId3"/>
    <p:sldId id="286" r:id="rId4"/>
    <p:sldId id="344" r:id="rId5"/>
    <p:sldId id="351" r:id="rId6"/>
    <p:sldId id="260" r:id="rId7"/>
    <p:sldId id="261" r:id="rId8"/>
    <p:sldId id="350" r:id="rId9"/>
    <p:sldId id="263" r:id="rId10"/>
    <p:sldId id="353" r:id="rId11"/>
    <p:sldId id="259" r:id="rId12"/>
    <p:sldId id="264" r:id="rId13"/>
    <p:sldId id="265" r:id="rId14"/>
    <p:sldId id="352" r:id="rId15"/>
    <p:sldId id="354" r:id="rId16"/>
    <p:sldId id="266" r:id="rId17"/>
    <p:sldId id="267" r:id="rId18"/>
    <p:sldId id="268" r:id="rId19"/>
    <p:sldId id="355" r:id="rId20"/>
    <p:sldId id="359" r:id="rId21"/>
    <p:sldId id="269" r:id="rId22"/>
    <p:sldId id="270" r:id="rId23"/>
    <p:sldId id="356" r:id="rId24"/>
    <p:sldId id="271" r:id="rId25"/>
    <p:sldId id="357" r:id="rId26"/>
    <p:sldId id="272" r:id="rId27"/>
    <p:sldId id="358" r:id="rId28"/>
    <p:sldId id="360" r:id="rId29"/>
    <p:sldId id="273" r:id="rId30"/>
    <p:sldId id="274" r:id="rId31"/>
    <p:sldId id="275" r:id="rId32"/>
    <p:sldId id="361" r:id="rId33"/>
    <p:sldId id="276" r:id="rId34"/>
    <p:sldId id="277" r:id="rId35"/>
    <p:sldId id="278" r:id="rId36"/>
    <p:sldId id="279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8" r:id="rId47"/>
    <p:sldId id="318" r:id="rId48"/>
    <p:sldId id="300" r:id="rId49"/>
    <p:sldId id="365" r:id="rId50"/>
    <p:sldId id="364" r:id="rId51"/>
  </p:sldIdLst>
  <p:sldSz cx="9144000" cy="5143500" type="screen16x9"/>
  <p:notesSz cx="6858000" cy="9144000"/>
  <p:defaultTextStyle>
    <a:defPPr marL="0" marR="0" indent="0" algn="l" defTabSz="57383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66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3666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3666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3666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3666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3666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3666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3666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3666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89"/>
  </p:normalViewPr>
  <p:slideViewPr>
    <p:cSldViewPr snapToGrid="0" snapToObjects="1">
      <p:cViewPr>
        <p:scale>
          <a:sx n="145" d="100"/>
          <a:sy n="145" d="100"/>
        </p:scale>
        <p:origin x="17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915" latinLnBrk="0">
      <a:lnSpc>
        <a:spcPct val="117999"/>
      </a:lnSpc>
      <a:defRPr sz="1381">
        <a:latin typeface="+mj-lt"/>
        <a:ea typeface="+mj-ea"/>
        <a:cs typeface="+mj-cs"/>
        <a:sym typeface="Helvetica Neue"/>
      </a:defRPr>
    </a:lvl1pPr>
    <a:lvl2pPr indent="143457" defTabSz="286915" latinLnBrk="0">
      <a:lnSpc>
        <a:spcPct val="117999"/>
      </a:lnSpc>
      <a:defRPr sz="1381">
        <a:latin typeface="+mj-lt"/>
        <a:ea typeface="+mj-ea"/>
        <a:cs typeface="+mj-cs"/>
        <a:sym typeface="Helvetica Neue"/>
      </a:defRPr>
    </a:lvl2pPr>
    <a:lvl3pPr indent="286915" defTabSz="286915" latinLnBrk="0">
      <a:lnSpc>
        <a:spcPct val="117999"/>
      </a:lnSpc>
      <a:defRPr sz="1381">
        <a:latin typeface="+mj-lt"/>
        <a:ea typeface="+mj-ea"/>
        <a:cs typeface="+mj-cs"/>
        <a:sym typeface="Helvetica Neue"/>
      </a:defRPr>
    </a:lvl3pPr>
    <a:lvl4pPr indent="430374" defTabSz="286915" latinLnBrk="0">
      <a:lnSpc>
        <a:spcPct val="117999"/>
      </a:lnSpc>
      <a:defRPr sz="1381">
        <a:latin typeface="+mj-lt"/>
        <a:ea typeface="+mj-ea"/>
        <a:cs typeface="+mj-cs"/>
        <a:sym typeface="Helvetica Neue"/>
      </a:defRPr>
    </a:lvl4pPr>
    <a:lvl5pPr indent="573832" defTabSz="286915" latinLnBrk="0">
      <a:lnSpc>
        <a:spcPct val="117999"/>
      </a:lnSpc>
      <a:defRPr sz="1381">
        <a:latin typeface="+mj-lt"/>
        <a:ea typeface="+mj-ea"/>
        <a:cs typeface="+mj-cs"/>
        <a:sym typeface="Helvetica Neue"/>
      </a:defRPr>
    </a:lvl5pPr>
    <a:lvl6pPr indent="717289" defTabSz="286915" latinLnBrk="0">
      <a:lnSpc>
        <a:spcPct val="117999"/>
      </a:lnSpc>
      <a:defRPr sz="1381">
        <a:latin typeface="+mj-lt"/>
        <a:ea typeface="+mj-ea"/>
        <a:cs typeface="+mj-cs"/>
        <a:sym typeface="Helvetica Neue"/>
      </a:defRPr>
    </a:lvl6pPr>
    <a:lvl7pPr indent="860746" defTabSz="286915" latinLnBrk="0">
      <a:lnSpc>
        <a:spcPct val="117999"/>
      </a:lnSpc>
      <a:defRPr sz="1381">
        <a:latin typeface="+mj-lt"/>
        <a:ea typeface="+mj-ea"/>
        <a:cs typeface="+mj-cs"/>
        <a:sym typeface="Helvetica Neue"/>
      </a:defRPr>
    </a:lvl7pPr>
    <a:lvl8pPr indent="1004206" defTabSz="286915" latinLnBrk="0">
      <a:lnSpc>
        <a:spcPct val="117999"/>
      </a:lnSpc>
      <a:defRPr sz="1381">
        <a:latin typeface="+mj-lt"/>
        <a:ea typeface="+mj-ea"/>
        <a:cs typeface="+mj-cs"/>
        <a:sym typeface="Helvetica Neue"/>
      </a:defRPr>
    </a:lvl8pPr>
    <a:lvl9pPr indent="1147663" defTabSz="286915" latinLnBrk="0">
      <a:lnSpc>
        <a:spcPct val="117999"/>
      </a:lnSpc>
      <a:defRPr sz="1381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076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951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126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632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328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252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5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976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698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751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99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08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41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72" y="863948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72" y="2652119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6"/>
            </a:lvl1pPr>
            <a:lvl2pPr marL="0" indent="0" algn="ctr">
              <a:spcBef>
                <a:spcPts val="0"/>
              </a:spcBef>
              <a:buSzTx/>
              <a:buNone/>
              <a:defRPr sz="1686"/>
            </a:lvl2pPr>
            <a:lvl3pPr marL="0" indent="0" algn="ctr">
              <a:spcBef>
                <a:spcPts val="0"/>
              </a:spcBef>
              <a:buSzTx/>
              <a:buNone/>
              <a:defRPr sz="1686"/>
            </a:lvl3pPr>
            <a:lvl4pPr marL="0" indent="0" algn="ctr">
              <a:spcBef>
                <a:spcPts val="0"/>
              </a:spcBef>
              <a:buSzTx/>
              <a:buNone/>
              <a:defRPr sz="1686"/>
            </a:lvl4pPr>
            <a:lvl5pPr marL="0" indent="0" algn="ctr">
              <a:spcBef>
                <a:spcPts val="0"/>
              </a:spcBef>
              <a:buSzTx/>
              <a:buNone/>
              <a:defRPr sz="1686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892972" y="3355333"/>
            <a:ext cx="7358063" cy="24779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267" i="1"/>
            </a:lvl1pPr>
            <a:lvl2pPr marL="382416" indent="-148032" algn="ctr">
              <a:spcBef>
                <a:spcPts val="0"/>
              </a:spcBef>
              <a:defRPr sz="1267" i="1"/>
            </a:lvl2pPr>
            <a:lvl3pPr marL="616800" indent="-148032" algn="ctr">
              <a:spcBef>
                <a:spcPts val="0"/>
              </a:spcBef>
              <a:defRPr sz="1267" i="1"/>
            </a:lvl3pPr>
            <a:lvl4pPr marL="851185" indent="-148032" algn="ctr">
              <a:spcBef>
                <a:spcPts val="0"/>
              </a:spcBef>
              <a:defRPr sz="1267" i="1"/>
            </a:lvl4pPr>
            <a:lvl5pPr marL="1085569" indent="-148032" algn="ctr">
              <a:spcBef>
                <a:spcPts val="0"/>
              </a:spcBef>
              <a:defRPr sz="1267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892972" y="2226843"/>
            <a:ext cx="7358063" cy="40853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892972" y="863948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892972" y="2652119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6"/>
            </a:lvl1pPr>
            <a:lvl2pPr marL="0" indent="0" algn="ctr">
              <a:spcBef>
                <a:spcPts val="0"/>
              </a:spcBef>
              <a:buSzTx/>
              <a:buNone/>
              <a:defRPr sz="1686"/>
            </a:lvl2pPr>
            <a:lvl3pPr marL="0" indent="0" algn="ctr">
              <a:spcBef>
                <a:spcPts val="0"/>
              </a:spcBef>
              <a:buSzTx/>
              <a:buNone/>
              <a:defRPr sz="1686"/>
            </a:lvl3pPr>
            <a:lvl4pPr marL="0" indent="0" algn="ctr">
              <a:spcBef>
                <a:spcPts val="0"/>
              </a:spcBef>
              <a:buSzTx/>
              <a:buNone/>
              <a:defRPr sz="1686"/>
            </a:lvl4pPr>
            <a:lvl5pPr marL="0" indent="0" algn="ctr">
              <a:spcBef>
                <a:spcPts val="0"/>
              </a:spcBef>
              <a:buSzTx/>
              <a:buNone/>
              <a:defRPr sz="1686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xfrm>
            <a:off x="6271203" y="4063457"/>
            <a:ext cx="281998" cy="30985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309853">
              <a:defRPr sz="1161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内容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8.png" descr="基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" y="642938"/>
            <a:ext cx="9129239" cy="38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7620" y="643414"/>
            <a:ext cx="9143366" cy="3857149"/>
          </a:xfrm>
          <a:prstGeom prst="rect">
            <a:avLst/>
          </a:prstGeom>
          <a:solidFill>
            <a:srgbClr val="FFFFFF">
              <a:alpha val="48000"/>
            </a:srgb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309853"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 sz="1192"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271203" y="4063457"/>
            <a:ext cx="281998" cy="30985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309853">
              <a:defRPr sz="1161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38535" y="348260"/>
            <a:ext cx="6861106" cy="31142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892972" y="3542854"/>
            <a:ext cx="7358063" cy="75009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892972" y="4319738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6"/>
            </a:lvl1pPr>
            <a:lvl2pPr marL="0" indent="0" algn="ctr">
              <a:spcBef>
                <a:spcPts val="0"/>
              </a:spcBef>
              <a:buSzTx/>
              <a:buNone/>
              <a:defRPr sz="1686"/>
            </a:lvl2pPr>
            <a:lvl3pPr marL="0" indent="0" algn="ctr">
              <a:spcBef>
                <a:spcPts val="0"/>
              </a:spcBef>
              <a:buSzTx/>
              <a:buNone/>
              <a:defRPr sz="1686"/>
            </a:lvl3pPr>
            <a:lvl4pPr marL="0" indent="0" algn="ctr">
              <a:spcBef>
                <a:spcPts val="0"/>
              </a:spcBef>
              <a:buSzTx/>
              <a:buNone/>
              <a:defRPr sz="1686"/>
            </a:lvl4pPr>
            <a:lvl5pPr marL="0" indent="0" algn="ctr">
              <a:spcBef>
                <a:spcPts val="0"/>
              </a:spcBef>
              <a:buSzTx/>
              <a:buNone/>
              <a:defRPr sz="1686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72" y="1701108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4723807" y="336930"/>
            <a:ext cx="3744683" cy="43331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69727" y="334864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669727" y="2511476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6"/>
            </a:lvl1pPr>
            <a:lvl2pPr marL="0" indent="0" algn="ctr">
              <a:spcBef>
                <a:spcPts val="0"/>
              </a:spcBef>
              <a:buSzTx/>
              <a:buNone/>
              <a:defRPr sz="1686"/>
            </a:lvl2pPr>
            <a:lvl3pPr marL="0" indent="0" algn="ctr">
              <a:spcBef>
                <a:spcPts val="0"/>
              </a:spcBef>
              <a:buSzTx/>
              <a:buNone/>
              <a:defRPr sz="1686"/>
            </a:lvl3pPr>
            <a:lvl4pPr marL="0" indent="0" algn="ctr">
              <a:spcBef>
                <a:spcPts val="0"/>
              </a:spcBef>
              <a:buSzTx/>
              <a:buNone/>
              <a:defRPr sz="1686"/>
            </a:lvl4pPr>
            <a:lvl5pPr marL="0" indent="0" algn="ctr">
              <a:spcBef>
                <a:spcPts val="0"/>
              </a:spcBef>
              <a:buSzTx/>
              <a:buNone/>
              <a:defRPr sz="1686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4723806" y="1366244"/>
            <a:ext cx="3750469" cy="33151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669727" y="1366244"/>
            <a:ext cx="3750469" cy="3315145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6"/>
              </a:spcBef>
              <a:defRPr sz="1476"/>
            </a:lvl1pPr>
            <a:lvl2pPr marL="361621" indent="-180811">
              <a:spcBef>
                <a:spcPts val="1686"/>
              </a:spcBef>
              <a:defRPr sz="1476"/>
            </a:lvl2pPr>
            <a:lvl3pPr marL="649580" indent="-180811">
              <a:spcBef>
                <a:spcPts val="1686"/>
              </a:spcBef>
              <a:defRPr sz="1476"/>
            </a:lvl3pPr>
            <a:lvl4pPr marL="883965" indent="-180811">
              <a:spcBef>
                <a:spcPts val="1686"/>
              </a:spcBef>
              <a:defRPr sz="1476"/>
            </a:lvl4pPr>
            <a:lvl5pPr marL="1118349" indent="-180811">
              <a:spcBef>
                <a:spcPts val="1686"/>
              </a:spcBef>
              <a:defRPr sz="1476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669728" y="669729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4732735" y="2618633"/>
            <a:ext cx="3750469" cy="20560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4732735" y="334865"/>
            <a:ext cx="3750469" cy="20560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669727" y="334863"/>
            <a:ext cx="3750469" cy="43398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8" y="133946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8" y="1366244"/>
            <a:ext cx="7804547" cy="3315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34487" y="4882308"/>
            <a:ext cx="266098" cy="24858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6" r:id="rId16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46876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70315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937538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1171921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1406307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1640691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187507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10946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" y="794"/>
            <a:ext cx="9141179" cy="5141913"/>
          </a:xfrm>
          <a:prstGeom prst="rect">
            <a:avLst/>
          </a:prstGeom>
        </p:spPr>
      </p:pic>
      <p:pic>
        <p:nvPicPr>
          <p:cNvPr id="7" name="图片 6" descr="主kv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45" y="2164842"/>
            <a:ext cx="6839379" cy="813184"/>
          </a:xfrm>
          <a:prstGeom prst="rect">
            <a:avLst/>
          </a:prstGeom>
        </p:spPr>
      </p:pic>
      <p:pic>
        <p:nvPicPr>
          <p:cNvPr id="8" name="图片 7" descr="主kv-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97" y="2934546"/>
            <a:ext cx="5713277" cy="225441"/>
          </a:xfrm>
          <a:prstGeom prst="rect">
            <a:avLst/>
          </a:prstGeom>
        </p:spPr>
      </p:pic>
      <p:pic>
        <p:nvPicPr>
          <p:cNvPr id="10" name="图片 9" descr="33-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654" y="1077731"/>
            <a:ext cx="3278747" cy="1087539"/>
          </a:xfrm>
          <a:prstGeom prst="rect">
            <a:avLst/>
          </a:prstGeom>
        </p:spPr>
      </p:pic>
      <p:pic>
        <p:nvPicPr>
          <p:cNvPr id="11" name="图片 10" descr="33-0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7788" y="4311443"/>
            <a:ext cx="1999476" cy="486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67398" y="3390013"/>
            <a:ext cx="2609205" cy="43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59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深圳｜</a:t>
            </a:r>
            <a:r>
              <a:rPr lang="en-US" altLang="zh-CN" sz="2259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259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259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28-29</a:t>
            </a:r>
            <a:r>
              <a:rPr lang="zh-CN" altLang="en-US" sz="2259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24827" y="4329318"/>
            <a:ext cx="1344825" cy="43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59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主办方：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1645296" y="245568"/>
            <a:ext cx="5853410" cy="9543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164" dirty="0"/>
              <a:t>为什么不生成测试代码？</a:t>
            </a:r>
            <a:endParaRPr sz="3164" dirty="0"/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xfrm>
            <a:off x="2229357" y="1446661"/>
            <a:ext cx="5016752" cy="24181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不够精准，至少要修改断言对比值才能用</a:t>
            </a:r>
            <a:endParaRPr lang="en-US" altLang="zh-CN" sz="1800" dirty="0"/>
          </a:p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逻辑固化，接口代码变更仍然要改测试代码</a:t>
            </a:r>
            <a:endParaRPr lang="en-US" altLang="zh-CN" sz="1800" dirty="0"/>
          </a:p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基本只有第一次能用，已有的代码不好覆盖</a:t>
            </a:r>
            <a:endParaRPr lang="en-US" altLang="zh-CN" sz="1800" dirty="0"/>
          </a:p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仍然要用 </a:t>
            </a:r>
            <a:r>
              <a:rPr lang="en-US" altLang="zh-CN" sz="1800" dirty="0"/>
              <a:t>IDE</a:t>
            </a:r>
            <a:r>
              <a:rPr lang="zh-CN" altLang="en-US" sz="1800" dirty="0"/>
              <a:t> 来 管理、编译、运行 代码</a:t>
            </a:r>
            <a:endParaRPr lang="en-US" altLang="zh-CN" sz="1800" dirty="0"/>
          </a:p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仍然要走 提交代码、合并冲突 等 </a:t>
            </a:r>
            <a:r>
              <a:rPr lang="en-US" altLang="zh-CN" sz="1800" dirty="0"/>
              <a:t>Git</a:t>
            </a:r>
            <a:r>
              <a:rPr lang="zh-CN" altLang="en-US" sz="1800" dirty="0"/>
              <a:t> 流程</a:t>
            </a:r>
            <a:endParaRPr lang="en-US" altLang="zh-CN" sz="1800" dirty="0"/>
          </a:p>
        </p:txBody>
      </p:sp>
      <p:pic>
        <p:nvPicPr>
          <p:cNvPr id="5" name="image2.png" descr="QECon--logo--最新-01.png">
            <a:extLst>
              <a:ext uri="{FF2B5EF4-FFF2-40B4-BE49-F238E27FC236}">
                <a16:creationId xmlns:a16="http://schemas.microsoft.com/office/drawing/2014/main" id="{BA601B5B-800F-9647-BAA5-37EBC9B2F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8700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1.png"/>
          <p:cNvPicPr>
            <a:picLocks noChangeAspect="1"/>
          </p:cNvPicPr>
          <p:nvPr/>
        </p:nvPicPr>
        <p:blipFill>
          <a:blip r:embed="rId2"/>
          <a:srcRect t="107" b="107"/>
          <a:stretch>
            <a:fillRect/>
          </a:stretch>
        </p:blipFill>
        <p:spPr>
          <a:xfrm>
            <a:off x="1139129" y="757356"/>
            <a:ext cx="6865642" cy="385656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>
            <a:spLocks noGrp="1"/>
          </p:cNvSpPr>
          <p:nvPr>
            <p:ph type="title" idx="4294967295"/>
          </p:nvPr>
        </p:nvSpPr>
        <p:spPr>
          <a:xfrm>
            <a:off x="1645296" y="0"/>
            <a:ext cx="5853410" cy="7573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err="1"/>
              <a:t>于是开发了</a:t>
            </a:r>
            <a:r>
              <a:rPr lang="zh-CN" altLang="en-US" sz="2800" dirty="0"/>
              <a:t> </a:t>
            </a:r>
            <a:r>
              <a:rPr sz="2800" dirty="0" err="1"/>
              <a:t>APIAuto</a:t>
            </a:r>
            <a:endParaRPr sz="2800" dirty="0"/>
          </a:p>
        </p:txBody>
      </p:sp>
      <p:sp>
        <p:nvSpPr>
          <p:cNvPr id="201" name="Shape 201"/>
          <p:cNvSpPr/>
          <p:nvPr/>
        </p:nvSpPr>
        <p:spPr>
          <a:xfrm>
            <a:off x="1812676" y="4690239"/>
            <a:ext cx="5518547" cy="388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62887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000" dirty="0" err="1"/>
              <a:t>机器学习</a:t>
            </a:r>
            <a:r>
              <a:rPr sz="2000" dirty="0"/>
              <a:t> HTTP </a:t>
            </a:r>
            <a:r>
              <a:rPr sz="2000" dirty="0" err="1"/>
              <a:t>接口工具</a:t>
            </a:r>
            <a:endParaRPr sz="2000" dirty="0"/>
          </a:p>
        </p:txBody>
      </p:sp>
      <p:pic>
        <p:nvPicPr>
          <p:cNvPr id="8" name="image2.png" descr="QECon--logo--最新-01.png">
            <a:extLst>
              <a:ext uri="{FF2B5EF4-FFF2-40B4-BE49-F238E27FC236}">
                <a16:creationId xmlns:a16="http://schemas.microsoft.com/office/drawing/2014/main" id="{5C50BB02-D585-0A45-83B5-F7BCE573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28815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ctrTitle"/>
          </p:nvPr>
        </p:nvSpPr>
        <p:spPr>
          <a:xfrm>
            <a:off x="1812727" y="482947"/>
            <a:ext cx="5518547" cy="801304"/>
          </a:xfrm>
          <a:prstGeom prst="rect">
            <a:avLst/>
          </a:prstGeom>
        </p:spPr>
        <p:txBody>
          <a:bodyPr/>
          <a:lstStyle/>
          <a:p>
            <a:r>
              <a:t>APIAuto</a:t>
            </a:r>
          </a:p>
        </p:txBody>
      </p:sp>
      <p:sp>
        <p:nvSpPr>
          <p:cNvPr id="223" name="Shape 223"/>
          <p:cNvSpPr>
            <a:spLocks noGrp="1"/>
          </p:cNvSpPr>
          <p:nvPr>
            <p:ph type="subTitle" sz="quarter" idx="1"/>
          </p:nvPr>
        </p:nvSpPr>
        <p:spPr>
          <a:xfrm>
            <a:off x="1812727" y="1436565"/>
            <a:ext cx="5518547" cy="596057"/>
          </a:xfrm>
          <a:prstGeom prst="rect">
            <a:avLst/>
          </a:prstGeom>
        </p:spPr>
        <p:txBody>
          <a:bodyPr>
            <a:normAutofit/>
          </a:bodyPr>
          <a:lstStyle>
            <a:lvl1pPr defTabSz="420623">
              <a:defRPr sz="5700"/>
            </a:lvl1pPr>
          </a:lstStyle>
          <a:p>
            <a:r>
              <a:rPr sz="3200" dirty="0" err="1"/>
              <a:t>应用与介绍</a:t>
            </a:r>
            <a:endParaRPr sz="3200" dirty="0"/>
          </a:p>
        </p:txBody>
      </p:sp>
      <p:pic>
        <p:nvPicPr>
          <p:cNvPr id="224" name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48" y="2184935"/>
            <a:ext cx="2678906" cy="175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3ED0340A-A9C2-9942-8311-2AA8C336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2346242" y="1102673"/>
            <a:ext cx="5660936" cy="239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>
                <a:solidFill>
                  <a:srgbClr val="0433FF"/>
                </a:solidFill>
              </a:rPr>
              <a:t>CSIG</a:t>
            </a:r>
            <a:r>
              <a:rPr sz="1900" dirty="0"/>
              <a:t>    - </a:t>
            </a:r>
            <a:r>
              <a:rPr sz="1900" dirty="0" err="1"/>
              <a:t>腾讯云与智慧产业事业群</a:t>
            </a:r>
            <a:endParaRPr sz="1900" dirty="0"/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>
                <a:solidFill>
                  <a:srgbClr val="0433FF"/>
                </a:solidFill>
              </a:rPr>
              <a:t>IEG</a:t>
            </a:r>
            <a:r>
              <a:rPr sz="1900" dirty="0"/>
              <a:t> -             - </a:t>
            </a:r>
            <a:r>
              <a:rPr sz="1900" dirty="0" err="1"/>
              <a:t>腾讯互动娱乐事业群</a:t>
            </a:r>
            <a:endParaRPr sz="1900" dirty="0"/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>
                <a:solidFill>
                  <a:srgbClr val="0433FF"/>
                </a:solidFill>
              </a:rPr>
              <a:t>TEG</a:t>
            </a:r>
            <a:r>
              <a:rPr sz="1900" dirty="0"/>
              <a:t> -                  - </a:t>
            </a:r>
            <a:r>
              <a:rPr sz="1900" dirty="0" err="1"/>
              <a:t>腾讯技术工程事业群</a:t>
            </a:r>
            <a:endParaRPr lang="en-US" sz="1900" dirty="0"/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900" dirty="0"/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/>
              <a:t>              - 多个“中国500强”、市值千亿</a:t>
            </a:r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 err="1"/>
              <a:t>小鱼网络</a:t>
            </a:r>
            <a:r>
              <a:rPr sz="1900" dirty="0"/>
              <a:t>    - </a:t>
            </a:r>
            <a:r>
              <a:rPr sz="1900" dirty="0" err="1"/>
              <a:t>市值数亿、阿里巴巴颁发行业先锋奖</a:t>
            </a:r>
            <a:endParaRPr sz="1900" dirty="0"/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 err="1"/>
              <a:t>社保科技</a:t>
            </a:r>
            <a:r>
              <a:rPr sz="1900" dirty="0"/>
              <a:t>    - 行业领头羊、德勤50强第3名</a:t>
            </a:r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/>
              <a:t>…</a:t>
            </a:r>
          </a:p>
        </p:txBody>
      </p:sp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3170817" y="443362"/>
            <a:ext cx="2895336" cy="402332"/>
          </a:xfrm>
          <a:prstGeom prst="rect">
            <a:avLst/>
          </a:prstGeom>
        </p:spPr>
        <p:txBody>
          <a:bodyPr>
            <a:noAutofit/>
          </a:bodyPr>
          <a:lstStyle>
            <a:lvl1pPr defTabSz="268731">
              <a:defRPr sz="368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400" dirty="0" err="1"/>
              <a:t>APIAuto</a:t>
            </a:r>
            <a:r>
              <a:rPr sz="2400" dirty="0"/>
              <a:t> </a:t>
            </a:r>
            <a:r>
              <a:rPr sz="2400" dirty="0" err="1"/>
              <a:t>部分用户</a:t>
            </a:r>
            <a:endParaRPr sz="2400" dirty="0"/>
          </a:p>
        </p:txBody>
      </p:sp>
      <p:pic>
        <p:nvPicPr>
          <p:cNvPr id="229" name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42" y="2313095"/>
            <a:ext cx="877342" cy="254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242" y="1449969"/>
            <a:ext cx="1375827" cy="24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061" y="1150209"/>
            <a:ext cx="820757" cy="273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083" y="1720880"/>
            <a:ext cx="1783404" cy="284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062" y="2614660"/>
            <a:ext cx="1153126" cy="22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244" y="2894926"/>
            <a:ext cx="1193579" cy="32440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3929128" y="3752855"/>
            <a:ext cx="1204701" cy="237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192"/>
              <a:t>2020 年网页概况</a:t>
            </a:r>
          </a:p>
        </p:txBody>
      </p:sp>
      <p:pic>
        <p:nvPicPr>
          <p:cNvPr id="236" name="image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8694" y="4057162"/>
            <a:ext cx="4746614" cy="878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20.png" descr="C:\Users\Administrator\Desktop\ppt-04.pngppt-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630" y="85736"/>
            <a:ext cx="1027361" cy="266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C65B67-1C3E-6940-AC3C-21513058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31" y="633232"/>
            <a:ext cx="6691937" cy="4382239"/>
          </a:xfrm>
          <a:prstGeom prst="rect">
            <a:avLst/>
          </a:prstGeom>
        </p:spPr>
      </p:pic>
      <p:sp>
        <p:nvSpPr>
          <p:cNvPr id="169" name="Shape 169"/>
          <p:cNvSpPr>
            <a:spLocks noGrp="1"/>
          </p:cNvSpPr>
          <p:nvPr>
            <p:ph type="title" idx="4294967295"/>
          </p:nvPr>
        </p:nvSpPr>
        <p:spPr>
          <a:xfrm>
            <a:off x="1645296" y="80368"/>
            <a:ext cx="5853410" cy="552864"/>
          </a:xfrm>
          <a:prstGeom prst="rect">
            <a:avLst/>
          </a:prstGeom>
        </p:spPr>
        <p:txBody>
          <a:bodyPr>
            <a:noAutofit/>
          </a:bodyPr>
          <a:lstStyle>
            <a:lvl1pPr defTabSz="391414">
              <a:defRPr sz="5360"/>
            </a:lvl1pPr>
          </a:lstStyle>
          <a:p>
            <a:r>
              <a:rPr lang="en-US" altLang="zh-CN" sz="2800" dirty="0" err="1"/>
              <a:t>APIAuto</a:t>
            </a:r>
            <a:r>
              <a:rPr lang="zh-CN" altLang="en-US" sz="2800" dirty="0"/>
              <a:t> 工具架构</a:t>
            </a:r>
            <a:endParaRPr sz="2800" dirty="0"/>
          </a:p>
        </p:txBody>
      </p:sp>
      <p:pic>
        <p:nvPicPr>
          <p:cNvPr id="7" name="image2.png" descr="QECon--logo--最新-01.png">
            <a:extLst>
              <a:ext uri="{FF2B5EF4-FFF2-40B4-BE49-F238E27FC236}">
                <a16:creationId xmlns:a16="http://schemas.microsoft.com/office/drawing/2014/main" id="{52D5D5F8-C1A7-194D-9ED5-E5A8F068D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200122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4168721-15EA-6142-8FA9-FBDE73C6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35" y="2615688"/>
            <a:ext cx="5968595" cy="25278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646164-B7B1-DC48-92C3-05D031CA33C4}"/>
              </a:ext>
            </a:extLst>
          </p:cNvPr>
          <p:cNvSpPr txBox="1"/>
          <p:nvPr/>
        </p:nvSpPr>
        <p:spPr>
          <a:xfrm>
            <a:off x="4057789" y="126219"/>
            <a:ext cx="1028426" cy="346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defTabSz="308049"/>
            <a:r>
              <a:rPr lang="zh-CN" altLang="en-US" sz="1897" dirty="0"/>
              <a:t>其它工具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79263E-9BFC-364F-BE8D-1EA184ED1A2D}"/>
              </a:ext>
            </a:extLst>
          </p:cNvPr>
          <p:cNvSpPr txBox="1"/>
          <p:nvPr/>
        </p:nvSpPr>
        <p:spPr>
          <a:xfrm>
            <a:off x="4102659" y="2398712"/>
            <a:ext cx="938686" cy="346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defTabSz="308049"/>
            <a:r>
              <a:rPr lang="en-US" altLang="zh-CN" sz="1897" dirty="0" err="1"/>
              <a:t>APIAuto</a:t>
            </a:r>
            <a:endParaRPr lang="zh-CN" altLang="en-US" sz="1897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C73E15-BAFF-3C46-925F-B40B8CDEF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538" y="0"/>
            <a:ext cx="6844925" cy="5143500"/>
          </a:xfrm>
          <a:prstGeom prst="rect">
            <a:avLst/>
          </a:prstGeom>
        </p:spPr>
      </p:pic>
      <p:pic>
        <p:nvPicPr>
          <p:cNvPr id="7" name="image20.png" descr="C:\Users\Administrator\Desktop\ppt-04.pngppt-04">
            <a:extLst>
              <a:ext uri="{FF2B5EF4-FFF2-40B4-BE49-F238E27FC236}">
                <a16:creationId xmlns:a16="http://schemas.microsoft.com/office/drawing/2014/main" id="{14B059B3-E9CA-DE47-85EB-E7AD008D4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76" y="126219"/>
            <a:ext cx="1027361" cy="2668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9496545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media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1" y="582305"/>
            <a:ext cx="6858000" cy="428625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>
            <a:spLocks noGrp="1"/>
          </p:cNvSpPr>
          <p:nvPr>
            <p:ph type="title" idx="4294967295"/>
          </p:nvPr>
        </p:nvSpPr>
        <p:spPr>
          <a:xfrm>
            <a:off x="1645295" y="29442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APIAuto</a:t>
            </a:r>
            <a:r>
              <a:rPr sz="2800" dirty="0"/>
              <a:t> </a:t>
            </a:r>
            <a:r>
              <a:rPr sz="2800" dirty="0" err="1"/>
              <a:t>零代码测试</a:t>
            </a:r>
            <a:r>
              <a:rPr sz="2800" dirty="0"/>
              <a:t> </a:t>
            </a:r>
            <a:r>
              <a:rPr lang="zh-CN" altLang="en-US" sz="2800" dirty="0"/>
              <a:t>视频</a:t>
            </a:r>
            <a:r>
              <a:rPr sz="2800" dirty="0" err="1"/>
              <a:t>演示</a:t>
            </a:r>
            <a:endParaRPr sz="2800" dirty="0"/>
          </a:p>
        </p:txBody>
      </p:sp>
      <p:pic>
        <p:nvPicPr>
          <p:cNvPr id="5" name="image2.png" descr="QECon--logo--最新-01.png">
            <a:extLst>
              <a:ext uri="{FF2B5EF4-FFF2-40B4-BE49-F238E27FC236}">
                <a16:creationId xmlns:a16="http://schemas.microsoft.com/office/drawing/2014/main" id="{19D015BA-76FE-0446-BDCF-A4F0C942A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18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23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96603"/>
            <a:ext cx="6858001" cy="386298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自动生成注释</a:t>
            </a:r>
            <a:endParaRPr sz="2800" dirty="0"/>
          </a:p>
        </p:txBody>
      </p:sp>
      <p:sp>
        <p:nvSpPr>
          <p:cNvPr id="245" name="Shape 245"/>
          <p:cNvSpPr/>
          <p:nvPr/>
        </p:nvSpPr>
        <p:spPr>
          <a:xfrm>
            <a:off x="1812726" y="4711170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000" dirty="0" err="1"/>
              <a:t>左侧请求绿色注释、右侧结果悬浮文档</a:t>
            </a:r>
            <a:endParaRPr sz="2000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A352346C-3E8E-7D4B-8722-1328EC0D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697630"/>
            <a:ext cx="6858003" cy="385226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前后对比测试</a:t>
            </a:r>
            <a:endParaRPr sz="2800" dirty="0"/>
          </a:p>
        </p:txBody>
      </p:sp>
      <p:sp>
        <p:nvSpPr>
          <p:cNvPr id="250" name="Shape 250"/>
          <p:cNvSpPr/>
          <p:nvPr/>
        </p:nvSpPr>
        <p:spPr>
          <a:xfrm>
            <a:off x="1812726" y="4714874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000" dirty="0" err="1"/>
              <a:t>同样参数调用、两次结果对比</a:t>
            </a:r>
            <a:endParaRPr sz="2000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1D692FE6-71BD-2541-B573-D135FE4E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前后对比测试</a:t>
            </a:r>
            <a:r>
              <a:rPr lang="en-US" altLang="zh-CN" sz="2800" dirty="0"/>
              <a:t>-</a:t>
            </a:r>
            <a:r>
              <a:rPr lang="zh-CN" altLang="en-US" sz="2800" dirty="0"/>
              <a:t>实现代码</a:t>
            </a:r>
            <a:endParaRPr sz="2800" dirty="0"/>
          </a:p>
        </p:txBody>
      </p:sp>
      <p:sp>
        <p:nvSpPr>
          <p:cNvPr id="250" name="Shape 250"/>
          <p:cNvSpPr/>
          <p:nvPr/>
        </p:nvSpPr>
        <p:spPr>
          <a:xfrm>
            <a:off x="1812726" y="4684063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sz="2000" dirty="0"/>
              <a:t>前后 </a:t>
            </a:r>
            <a:r>
              <a:rPr lang="en-US" altLang="zh-CN" sz="2000" dirty="0"/>
              <a:t>JSON</a:t>
            </a:r>
            <a:r>
              <a:rPr lang="zh-CN" altLang="en-US" sz="2000" dirty="0"/>
              <a:t> 对比、错误原因分类</a:t>
            </a:r>
            <a:endParaRPr sz="2000" dirty="0"/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AF6C3B42-5FC7-ED46-B148-AB523DE33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748" y="682039"/>
            <a:ext cx="2893220" cy="38678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C93DF5-C5BA-5342-87F0-047784BC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87" y="682039"/>
            <a:ext cx="2741968" cy="3867859"/>
          </a:xfrm>
          <a:prstGeom prst="rect">
            <a:avLst/>
          </a:prstGeom>
        </p:spPr>
      </p:pic>
      <p:pic>
        <p:nvPicPr>
          <p:cNvPr id="7" name="image2.png" descr="QECon--logo--最新-01.png">
            <a:extLst>
              <a:ext uri="{FF2B5EF4-FFF2-40B4-BE49-F238E27FC236}">
                <a16:creationId xmlns:a16="http://schemas.microsoft.com/office/drawing/2014/main" id="{49BD7C86-EA4F-4940-B520-3AD63DCB6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526969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B1899A-2E3E-1248-86A0-53667584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5"/>
            <a:ext cx="9144000" cy="5121729"/>
          </a:xfrm>
          <a:prstGeom prst="rect">
            <a:avLst/>
          </a:prstGeom>
        </p:spPr>
      </p:pic>
      <p:sp>
        <p:nvSpPr>
          <p:cNvPr id="11" name="Shape 188">
            <a:extLst>
              <a:ext uri="{FF2B5EF4-FFF2-40B4-BE49-F238E27FC236}">
                <a16:creationId xmlns:a16="http://schemas.microsoft.com/office/drawing/2014/main" id="{B5980E53-6F42-5A40-8BBC-D9BDF2B2CD7D}"/>
              </a:ext>
            </a:extLst>
          </p:cNvPr>
          <p:cNvSpPr/>
          <p:nvPr/>
        </p:nvSpPr>
        <p:spPr>
          <a:xfrm>
            <a:off x="2403357" y="1939712"/>
            <a:ext cx="4542395" cy="5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558167">
              <a:defRPr sz="6800" b="1">
                <a:solidFill>
                  <a:srgbClr val="FFFFFF"/>
                </a:solidFill>
                <a:latin typeface="思源黑体 CN Heavy"/>
                <a:ea typeface="思源黑体 CN Heavy"/>
                <a:cs typeface="思源黑体 CN Heavy"/>
                <a:sym typeface="思源黑体 CN Heavy"/>
              </a:defRPr>
            </a:lvl1pPr>
          </a:lstStyle>
          <a:p>
            <a:r>
              <a:rPr sz="3600" dirty="0" err="1"/>
              <a:t>零代码开发和测试</a:t>
            </a:r>
            <a:endParaRPr sz="3600" dirty="0"/>
          </a:p>
        </p:txBody>
      </p:sp>
      <p:sp>
        <p:nvSpPr>
          <p:cNvPr id="13" name="Shape 189">
            <a:extLst>
              <a:ext uri="{FF2B5EF4-FFF2-40B4-BE49-F238E27FC236}">
                <a16:creationId xmlns:a16="http://schemas.microsoft.com/office/drawing/2014/main" id="{0638874F-5483-E546-9B67-771C77B86431}"/>
              </a:ext>
            </a:extLst>
          </p:cNvPr>
          <p:cNvSpPr/>
          <p:nvPr/>
        </p:nvSpPr>
        <p:spPr>
          <a:xfrm>
            <a:off x="2643176" y="2839643"/>
            <a:ext cx="3964809" cy="315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>
            <a:lvl1pPr defTabSz="587624">
              <a:defRPr>
                <a:solidFill>
                  <a:srgbClr val="FFFFFF"/>
                </a:solidFill>
                <a:latin typeface="思源等宽 M"/>
                <a:ea typeface="思源等宽 M"/>
                <a:cs typeface="思源等宽 M"/>
                <a:sym typeface="思源等宽 M"/>
              </a:defRPr>
            </a:lvl1pPr>
          </a:lstStyle>
          <a:p>
            <a:r>
              <a:rPr sz="1600" dirty="0" err="1"/>
              <a:t>周作彪</a:t>
            </a:r>
            <a:endParaRPr sz="1600" dirty="0"/>
          </a:p>
        </p:txBody>
      </p:sp>
      <p:sp>
        <p:nvSpPr>
          <p:cNvPr id="14" name="Shape 190">
            <a:extLst>
              <a:ext uri="{FF2B5EF4-FFF2-40B4-BE49-F238E27FC236}">
                <a16:creationId xmlns:a16="http://schemas.microsoft.com/office/drawing/2014/main" id="{2793B638-D0CC-954F-8D86-862E623072E7}"/>
              </a:ext>
            </a:extLst>
          </p:cNvPr>
          <p:cNvSpPr/>
          <p:nvPr/>
        </p:nvSpPr>
        <p:spPr>
          <a:xfrm>
            <a:off x="2643176" y="3214694"/>
            <a:ext cx="3964809" cy="315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>
            <a:lvl1pPr defTabSz="587624">
              <a:defRPr sz="2600">
                <a:solidFill>
                  <a:srgbClr val="FFFFFF"/>
                </a:solidFill>
                <a:latin typeface="思源等宽 M"/>
                <a:ea typeface="思源等宽 M"/>
                <a:cs typeface="思源等宽 M"/>
                <a:sym typeface="思源等宽 M"/>
              </a:defRPr>
            </a:lvl1pPr>
          </a:lstStyle>
          <a:p>
            <a:r>
              <a:rPr sz="1600" dirty="0" err="1"/>
              <a:t>腾讯开发工程师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78798141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164" dirty="0" err="1"/>
              <a:t>前后对比测试的不足</a:t>
            </a:r>
            <a:endParaRPr sz="3164" dirty="0"/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xfrm>
            <a:off x="3120322" y="1323239"/>
            <a:ext cx="3358166" cy="21116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需要保证返回数据完整</a:t>
            </a:r>
            <a:endParaRPr lang="en-US" altLang="zh-CN" sz="1800" dirty="0"/>
          </a:p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容易对枚举值产生误判</a:t>
            </a:r>
            <a:endParaRPr lang="en-US" altLang="zh-CN" sz="1800" dirty="0"/>
          </a:p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不能准确地判断可空值</a:t>
            </a:r>
            <a:endParaRPr lang="en-US" altLang="zh-CN" sz="1800" dirty="0"/>
          </a:p>
        </p:txBody>
      </p:sp>
      <p:pic>
        <p:nvPicPr>
          <p:cNvPr id="5" name="image2.png" descr="QECon--logo--最新-01.png">
            <a:extLst>
              <a:ext uri="{FF2B5EF4-FFF2-40B4-BE49-F238E27FC236}">
                <a16:creationId xmlns:a16="http://schemas.microsoft.com/office/drawing/2014/main" id="{EFBF4AEF-6536-6247-B560-A7F2DFB7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930604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708781"/>
            <a:ext cx="6858000" cy="384691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机器学习测试</a:t>
            </a:r>
            <a:endParaRPr sz="2800" dirty="0"/>
          </a:p>
        </p:txBody>
      </p:sp>
      <p:sp>
        <p:nvSpPr>
          <p:cNvPr id="255" name="Shape 255"/>
          <p:cNvSpPr/>
          <p:nvPr/>
        </p:nvSpPr>
        <p:spPr>
          <a:xfrm>
            <a:off x="1812726" y="4714874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108" dirty="0" err="1"/>
              <a:t>提取特征、</a:t>
            </a:r>
            <a:r>
              <a:rPr sz="2000" dirty="0" err="1"/>
              <a:t>生成模型</a:t>
            </a:r>
            <a:r>
              <a:rPr sz="2108" dirty="0" err="1"/>
              <a:t>、校验结果、数据训练</a:t>
            </a:r>
            <a:endParaRPr sz="2108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230DD897-5D78-444C-8EC7-BC1A8797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 idx="4294967295"/>
          </p:nvPr>
        </p:nvSpPr>
        <p:spPr>
          <a:xfrm>
            <a:off x="1645295" y="0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lang="en-US" sz="2400" dirty="0" err="1"/>
              <a:t>校验模型与返回</a:t>
            </a:r>
            <a:r>
              <a:rPr lang="zh-CN" altLang="en-US" sz="2400" dirty="0"/>
              <a:t> </a:t>
            </a:r>
            <a:r>
              <a:rPr lang="en-US" altLang="zh-CN" sz="2400" dirty="0"/>
              <a:t>JSON</a:t>
            </a:r>
            <a:endParaRPr sz="2400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422BCE5E-2520-1C45-BA33-71A243A9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5FCF0A3-EDC1-2D46-A772-B5E0D9926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91" y="539807"/>
            <a:ext cx="6858000" cy="41826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38A123-6A70-CB45-9354-0EBEA72BF979}"/>
              </a:ext>
            </a:extLst>
          </p:cNvPr>
          <p:cNvSpPr txBox="1"/>
          <p:nvPr/>
        </p:nvSpPr>
        <p:spPr>
          <a:xfrm>
            <a:off x="2326245" y="4722411"/>
            <a:ext cx="432169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rgbClr val="FFFF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是否必传、值类型、值长度、取值统计 等</a:t>
            </a:r>
            <a:endParaRPr kumimoji="0" lang="zh-CN" altLang="en-US" sz="18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Helvetica 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E1F970-90B6-584C-B3D9-5E3ECE547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91" y="539807"/>
            <a:ext cx="6858000" cy="418260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AF17AB-762F-AB4F-A3F7-71E22157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679820"/>
            <a:ext cx="4704344" cy="3869888"/>
          </a:xfrm>
          <a:prstGeom prst="rect">
            <a:avLst/>
          </a:prstGeom>
        </p:spPr>
      </p:pic>
      <p:sp>
        <p:nvSpPr>
          <p:cNvPr id="249" name="Shape 249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lang="en-US" sz="2800" dirty="0" err="1"/>
              <a:t>机器学习</a:t>
            </a:r>
            <a:r>
              <a:rPr sz="2800" dirty="0" err="1"/>
              <a:t>测试</a:t>
            </a:r>
            <a:r>
              <a:rPr lang="en-US" altLang="zh-CN" sz="2800" dirty="0"/>
              <a:t>-</a:t>
            </a:r>
            <a:r>
              <a:rPr lang="zh-CN" altLang="en-US" sz="2800" dirty="0"/>
              <a:t>实现代码</a:t>
            </a:r>
            <a:endParaRPr sz="2800" dirty="0"/>
          </a:p>
        </p:txBody>
      </p:sp>
      <p:sp>
        <p:nvSpPr>
          <p:cNvPr id="250" name="Shape 250"/>
          <p:cNvSpPr/>
          <p:nvPr/>
        </p:nvSpPr>
        <p:spPr>
          <a:xfrm>
            <a:off x="1812727" y="4670853"/>
            <a:ext cx="5518547" cy="36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sz="2108" dirty="0"/>
              <a:t>校验模型断言、人工反馈纠错</a:t>
            </a:r>
            <a:endParaRPr sz="2108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6B0774-3A61-6E46-9A8F-01AC06DE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36" y="679822"/>
            <a:ext cx="3545366" cy="3867671"/>
          </a:xfrm>
          <a:prstGeom prst="rect">
            <a:avLst/>
          </a:prstGeom>
        </p:spPr>
      </p:pic>
      <p:pic>
        <p:nvPicPr>
          <p:cNvPr id="7" name="image2.png" descr="QECon--logo--最新-01.png">
            <a:extLst>
              <a:ext uri="{FF2B5EF4-FFF2-40B4-BE49-F238E27FC236}">
                <a16:creationId xmlns:a16="http://schemas.microsoft.com/office/drawing/2014/main" id="{AB8DA4F9-11B8-4049-B079-A3D25AB81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7039609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09" y="602795"/>
            <a:ext cx="6764382" cy="410940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>
            <a:spLocks noGrp="1"/>
          </p:cNvSpPr>
          <p:nvPr>
            <p:ph type="title" idx="4294967295"/>
          </p:nvPr>
        </p:nvSpPr>
        <p:spPr>
          <a:xfrm>
            <a:off x="1645295" y="26128"/>
            <a:ext cx="5853410" cy="576667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机器学习测试-趋势分析</a:t>
            </a:r>
            <a:endParaRPr sz="2800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8A6DA412-A9C8-8940-9EE7-E540B948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50">
            <a:extLst>
              <a:ext uri="{FF2B5EF4-FFF2-40B4-BE49-F238E27FC236}">
                <a16:creationId xmlns:a16="http://schemas.microsoft.com/office/drawing/2014/main" id="{095FF345-0DB4-134F-89FD-9FDE350EE4B6}"/>
              </a:ext>
            </a:extLst>
          </p:cNvPr>
          <p:cNvSpPr/>
          <p:nvPr/>
        </p:nvSpPr>
        <p:spPr>
          <a:xfrm>
            <a:off x="0" y="4789714"/>
            <a:ext cx="9144000" cy="35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sz="1800" dirty="0">
                <a:latin typeface="+mn-ea"/>
              </a:rPr>
              <a:t>例如 数据库表主键单调递增、促销活动倒计时单调递减 等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6A0C73-8504-8D43-9AAB-9F25D3F7C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82" y="679821"/>
            <a:ext cx="3682141" cy="3869888"/>
          </a:xfrm>
          <a:prstGeom prst="rect">
            <a:avLst/>
          </a:prstGeom>
        </p:spPr>
      </p:pic>
      <p:sp>
        <p:nvSpPr>
          <p:cNvPr id="249" name="Shape 249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lang="zh-CN" altLang="en-US" sz="2800" dirty="0"/>
              <a:t>趋势分析</a:t>
            </a:r>
            <a:r>
              <a:rPr lang="en-US" altLang="zh-CN" sz="2800" dirty="0"/>
              <a:t>-</a:t>
            </a:r>
            <a:r>
              <a:rPr lang="zh-CN" altLang="en-US" sz="2800" dirty="0"/>
              <a:t>实现代码</a:t>
            </a:r>
            <a:endParaRPr sz="2800" dirty="0"/>
          </a:p>
        </p:txBody>
      </p:sp>
      <p:sp>
        <p:nvSpPr>
          <p:cNvPr id="250" name="Shape 250"/>
          <p:cNvSpPr/>
          <p:nvPr/>
        </p:nvSpPr>
        <p:spPr>
          <a:xfrm>
            <a:off x="0" y="4685211"/>
            <a:ext cx="9143999" cy="458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10000"/>
              </a:lnSpc>
            </a:pPr>
            <a:r>
              <a:rPr lang="zh-CN" altLang="en-US" sz="1800" dirty="0"/>
              <a:t>用已统计的上下边界值分割 </a:t>
            </a:r>
            <a:r>
              <a:rPr lang="en-US" altLang="zh-CN" sz="1800" dirty="0"/>
              <a:t>5</a:t>
            </a:r>
            <a:r>
              <a:rPr lang="zh-CN" altLang="en-US" sz="1800" dirty="0"/>
              <a:t> 个区域，用来断言新值是否符合历史递增</a:t>
            </a:r>
            <a:r>
              <a:rPr lang="en-US" altLang="zh-CN" sz="1800" dirty="0"/>
              <a:t>/</a:t>
            </a:r>
            <a:r>
              <a:rPr lang="zh-CN" altLang="en-US" sz="1800" dirty="0"/>
              <a:t>递减趋势</a:t>
            </a:r>
            <a:endParaRPr sz="1800" dirty="0"/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A2987E6B-F3A7-3F4B-903F-057ABED544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4"/>
          <a:stretch/>
        </p:blipFill>
        <p:spPr>
          <a:xfrm>
            <a:off x="4395430" y="679821"/>
            <a:ext cx="4143088" cy="3869888"/>
          </a:xfrm>
          <a:prstGeom prst="rect">
            <a:avLst/>
          </a:prstGeom>
        </p:spPr>
      </p:pic>
      <p:pic>
        <p:nvPicPr>
          <p:cNvPr id="7" name="image2.png" descr="QECon--logo--最新-01.png">
            <a:extLst>
              <a:ext uri="{FF2B5EF4-FFF2-40B4-BE49-F238E27FC236}">
                <a16:creationId xmlns:a16="http://schemas.microsoft.com/office/drawing/2014/main" id="{D65B7BF9-316F-D842-A48B-9C61A1394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428535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50">
            <a:extLst>
              <a:ext uri="{FF2B5EF4-FFF2-40B4-BE49-F238E27FC236}">
                <a16:creationId xmlns:a16="http://schemas.microsoft.com/office/drawing/2014/main" id="{6CF1B63A-6449-E540-8F17-F6E6F23D7BB6}"/>
              </a:ext>
            </a:extLst>
          </p:cNvPr>
          <p:cNvSpPr/>
          <p:nvPr/>
        </p:nvSpPr>
        <p:spPr>
          <a:xfrm>
            <a:off x="0" y="4789714"/>
            <a:ext cx="9144000" cy="35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CN" altLang="en-US" sz="1800" dirty="0"/>
              <a:t>失败也可能符合业务需求，作为异常分支来断言通过</a:t>
            </a:r>
          </a:p>
        </p:txBody>
      </p:sp>
      <p:pic>
        <p:nvPicPr>
          <p:cNvPr id="267" name="im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602459"/>
            <a:ext cx="6858002" cy="415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>
            <a:spLocks noGrp="1"/>
          </p:cNvSpPr>
          <p:nvPr>
            <p:ph type="title" idx="4294967295"/>
          </p:nvPr>
        </p:nvSpPr>
        <p:spPr>
          <a:xfrm>
            <a:off x="1645295" y="0"/>
            <a:ext cx="5853410" cy="587699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机器学习测试-异常分支</a:t>
            </a:r>
            <a:endParaRPr sz="2800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3E4874B3-E80D-604D-9336-6315D9F29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08F06B-9522-4F4E-9C68-247DE735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682806"/>
            <a:ext cx="4437776" cy="3877295"/>
          </a:xfrm>
          <a:prstGeom prst="rect">
            <a:avLst/>
          </a:prstGeom>
        </p:spPr>
      </p:pic>
      <p:sp>
        <p:nvSpPr>
          <p:cNvPr id="249" name="Shape 249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lang="zh-CN" altLang="en-US" sz="2800" dirty="0"/>
              <a:t>异常分支</a:t>
            </a:r>
            <a:r>
              <a:rPr lang="en-US" altLang="zh-CN" sz="2800" dirty="0"/>
              <a:t>-</a:t>
            </a:r>
            <a:r>
              <a:rPr lang="zh-CN" altLang="en-US" sz="2800" dirty="0"/>
              <a:t>实现代码</a:t>
            </a:r>
            <a:endParaRPr sz="2800" dirty="0"/>
          </a:p>
        </p:txBody>
      </p:sp>
      <p:sp>
        <p:nvSpPr>
          <p:cNvPr id="250" name="Shape 250"/>
          <p:cNvSpPr/>
          <p:nvPr/>
        </p:nvSpPr>
        <p:spPr>
          <a:xfrm>
            <a:off x="0" y="4694667"/>
            <a:ext cx="9144000" cy="448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10000"/>
              </a:lnSpc>
            </a:pPr>
            <a:r>
              <a:rPr lang="zh-CN" altLang="en-US" sz="1800" dirty="0"/>
              <a:t>用已统计的错误码</a:t>
            </a:r>
            <a:r>
              <a:rPr lang="en-US" altLang="zh-CN" sz="1800" dirty="0"/>
              <a:t>/</a:t>
            </a:r>
            <a:r>
              <a:rPr lang="zh-CN" altLang="en-US" sz="1800" dirty="0"/>
              <a:t>异常类作为异常分支，用来断言新结果的错误码</a:t>
            </a:r>
            <a:r>
              <a:rPr lang="en-US" altLang="zh-CN" sz="1800" dirty="0"/>
              <a:t>/</a:t>
            </a:r>
            <a:r>
              <a:rPr lang="zh-CN" altLang="en-US" sz="1800" dirty="0"/>
              <a:t>异常类是否通过</a:t>
            </a:r>
            <a:endParaRPr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40A22B-B291-8041-B579-BB66AC715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818" y="682806"/>
            <a:ext cx="3920342" cy="3874311"/>
          </a:xfrm>
          <a:prstGeom prst="rect">
            <a:avLst/>
          </a:prstGeom>
        </p:spPr>
      </p:pic>
      <p:pic>
        <p:nvPicPr>
          <p:cNvPr id="7" name="image2.png" descr="QECon--logo--最新-01.png">
            <a:extLst>
              <a:ext uri="{FF2B5EF4-FFF2-40B4-BE49-F238E27FC236}">
                <a16:creationId xmlns:a16="http://schemas.microsoft.com/office/drawing/2014/main" id="{321AB0FF-253D-E34E-94BC-C34D461F2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963481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subTitle" sz="quarter" idx="1"/>
          </p:nvPr>
        </p:nvSpPr>
        <p:spPr>
          <a:xfrm>
            <a:off x="1812727" y="1436565"/>
            <a:ext cx="5518547" cy="59605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defTabSz="420623">
              <a:defRPr sz="5700"/>
            </a:lvl1pPr>
          </a:lstStyle>
          <a:p>
            <a:r>
              <a:rPr lang="zh-CN" altLang="en-US" dirty="0"/>
              <a:t>如何测试多个参数组合</a:t>
            </a:r>
            <a:r>
              <a:rPr dirty="0"/>
              <a:t>？</a:t>
            </a:r>
          </a:p>
        </p:txBody>
      </p:sp>
      <p:pic>
        <p:nvPicPr>
          <p:cNvPr id="4" name="image2.png" descr="QECon--logo--最新-01.png">
            <a:extLst>
              <a:ext uri="{FF2B5EF4-FFF2-40B4-BE49-F238E27FC236}">
                <a16:creationId xmlns:a16="http://schemas.microsoft.com/office/drawing/2014/main" id="{82BD23E5-0C2A-574F-9B4C-F273C620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363841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698286"/>
            <a:ext cx="6858003" cy="385528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随机与顺序测试</a:t>
            </a:r>
            <a:endParaRPr sz="2800" dirty="0"/>
          </a:p>
        </p:txBody>
      </p:sp>
      <p:sp>
        <p:nvSpPr>
          <p:cNvPr id="274" name="Shape 274"/>
          <p:cNvSpPr/>
          <p:nvPr/>
        </p:nvSpPr>
        <p:spPr>
          <a:xfrm>
            <a:off x="1812726" y="4677906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108" dirty="0" err="1"/>
              <a:t>简单配置、批量生成</a:t>
            </a:r>
            <a:endParaRPr sz="2108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B9F269A8-F627-BA48-BC3D-7617F2E4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9795" y="814705"/>
            <a:ext cx="2386965" cy="36283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例:云上驱动新未来"/>
          <p:cNvSpPr txBox="1"/>
          <p:nvPr/>
        </p:nvSpPr>
        <p:spPr>
          <a:xfrm>
            <a:off x="3641576" y="1040130"/>
            <a:ext cx="3989070" cy="4921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1690">
              <a:defRPr sz="12000">
                <a:solidFill>
                  <a:srgbClr val="ED732E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自我介绍</a:t>
            </a:r>
          </a:p>
        </p:txBody>
      </p:sp>
      <p:sp>
        <p:nvSpPr>
          <p:cNvPr id="8" name="例:云上驱动新未来"/>
          <p:cNvSpPr txBox="1"/>
          <p:nvPr/>
        </p:nvSpPr>
        <p:spPr>
          <a:xfrm>
            <a:off x="3641576" y="1962057"/>
            <a:ext cx="3989070" cy="1529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1690">
              <a:defRPr sz="12000">
                <a:solidFill>
                  <a:srgbClr val="ED732E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algn="l" defTabSz="1558040">
              <a:lnSpc>
                <a:spcPct val="12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400" dirty="0">
                <a:solidFill>
                  <a:schemeClr val="tx1"/>
                </a:solidFill>
              </a:rPr>
              <a:t>现任职腾讯开发工程师</a:t>
            </a:r>
          </a:p>
          <a:p>
            <a:pPr algn="l" defTabSz="1558040">
              <a:lnSpc>
                <a:spcPct val="12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400" dirty="0">
                <a:solidFill>
                  <a:schemeClr val="tx1"/>
                </a:solidFill>
              </a:rPr>
              <a:t>曾任职传音开发 </a:t>
            </a:r>
            <a:r>
              <a:rPr lang="en" altLang="zh-CN" sz="1400" dirty="0">
                <a:solidFill>
                  <a:schemeClr val="tx1"/>
                </a:solidFill>
              </a:rPr>
              <a:t>Leader </a:t>
            </a:r>
            <a:r>
              <a:rPr lang="zh-CN" altLang="en-US" sz="1400" dirty="0">
                <a:solidFill>
                  <a:schemeClr val="tx1"/>
                </a:solidFill>
              </a:rPr>
              <a:t>兼项目经理</a:t>
            </a:r>
          </a:p>
          <a:p>
            <a:pPr algn="l" defTabSz="1558040">
              <a:lnSpc>
                <a:spcPct val="12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 sz="1400" dirty="0">
              <a:solidFill>
                <a:schemeClr val="tx1"/>
              </a:solidFill>
            </a:endParaRPr>
          </a:p>
          <a:p>
            <a:pPr algn="l" defTabSz="1558040">
              <a:lnSpc>
                <a:spcPct val="12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400" dirty="0">
                <a:solidFill>
                  <a:schemeClr val="tx1"/>
                </a:solidFill>
              </a:rPr>
              <a:t>腾讯知名热门项目 </a:t>
            </a:r>
            <a:r>
              <a:rPr lang="en" altLang="zh-CN" sz="1400" dirty="0">
                <a:solidFill>
                  <a:schemeClr val="tx1"/>
                </a:solidFill>
              </a:rPr>
              <a:t>APIJSON </a:t>
            </a:r>
            <a:r>
              <a:rPr lang="zh-CN" altLang="en-US" sz="1400" dirty="0">
                <a:solidFill>
                  <a:schemeClr val="tx1"/>
                </a:solidFill>
              </a:rPr>
              <a:t>的作者</a:t>
            </a:r>
          </a:p>
          <a:p>
            <a:pPr algn="l" defTabSz="1558040">
              <a:lnSpc>
                <a:spcPct val="12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" altLang="zh-CN" sz="1400" dirty="0" err="1">
                <a:solidFill>
                  <a:schemeClr val="tx1"/>
                </a:solidFill>
              </a:rPr>
              <a:t>ZBLibrary</a:t>
            </a:r>
            <a:r>
              <a:rPr lang="en" altLang="zh-CN" sz="1400" dirty="0">
                <a:solidFill>
                  <a:schemeClr val="tx1"/>
                </a:solidFill>
              </a:rPr>
              <a:t>, </a:t>
            </a:r>
            <a:r>
              <a:rPr lang="en" altLang="zh-CN" sz="1400" dirty="0" err="1">
                <a:solidFill>
                  <a:schemeClr val="tx1"/>
                </a:solidFill>
              </a:rPr>
              <a:t>APIAuto</a:t>
            </a:r>
            <a:r>
              <a:rPr lang="en" altLang="zh-CN" sz="1400" dirty="0">
                <a:solidFill>
                  <a:schemeClr val="tx1"/>
                </a:solidFill>
              </a:rPr>
              <a:t> </a:t>
            </a:r>
            <a:r>
              <a:rPr lang="zh-CN" altLang="en-US" sz="1400" dirty="0">
                <a:solidFill>
                  <a:schemeClr val="tx1"/>
                </a:solidFill>
              </a:rPr>
              <a:t>等项目的作者</a:t>
            </a:r>
          </a:p>
          <a:p>
            <a:pPr algn="l" defTabSz="1558040">
              <a:lnSpc>
                <a:spcPct val="120000"/>
              </a:lnSpc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" altLang="zh-CN" sz="1400" dirty="0">
                <a:solidFill>
                  <a:schemeClr val="tx1"/>
                </a:solidFill>
              </a:rPr>
              <a:t>GitHub 16K Star, </a:t>
            </a:r>
            <a:r>
              <a:rPr lang="en" altLang="zh-CN" sz="1400" dirty="0" err="1">
                <a:solidFill>
                  <a:schemeClr val="tx1"/>
                </a:solidFill>
              </a:rPr>
              <a:t>Gitee</a:t>
            </a:r>
            <a:r>
              <a:rPr lang="en" altLang="zh-CN" sz="1400" dirty="0">
                <a:solidFill>
                  <a:schemeClr val="tx1"/>
                </a:solidFill>
              </a:rPr>
              <a:t> 4K Star</a:t>
            </a:r>
          </a:p>
        </p:txBody>
      </p:sp>
      <p:pic>
        <p:nvPicPr>
          <p:cNvPr id="7" name="图片 6" descr="C:\Users\Administrator\Desktop\ppt-04.pngppt-0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882765" y="203835"/>
            <a:ext cx="1948180" cy="506095"/>
          </a:xfrm>
          <a:prstGeom prst="rect">
            <a:avLst/>
          </a:prstGeom>
        </p:spPr>
      </p:pic>
      <p:sp>
        <p:nvSpPr>
          <p:cNvPr id="10" name="例:云上驱动新未来"/>
          <p:cNvSpPr txBox="1"/>
          <p:nvPr/>
        </p:nvSpPr>
        <p:spPr>
          <a:xfrm>
            <a:off x="1689735" y="2588260"/>
            <a:ext cx="1129665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1690">
              <a:defRPr sz="12000">
                <a:solidFill>
                  <a:srgbClr val="ED732E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嘉宾照片</a:t>
            </a:r>
          </a:p>
        </p:txBody>
      </p:sp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8B90C482-D5A9-3940-B50F-7F4D591D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1" y="814705"/>
            <a:ext cx="2420159" cy="3628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93873"/>
            <a:ext cx="6858001" cy="385528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随机与顺序测试</a:t>
            </a:r>
            <a:endParaRPr sz="2800" dirty="0"/>
          </a:p>
        </p:txBody>
      </p:sp>
      <p:sp>
        <p:nvSpPr>
          <p:cNvPr id="279" name="Shape 279"/>
          <p:cNvSpPr/>
          <p:nvPr/>
        </p:nvSpPr>
        <p:spPr>
          <a:xfrm>
            <a:off x="1812726" y="4685849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108" dirty="0" err="1"/>
              <a:t>批量测试、统计报告</a:t>
            </a:r>
            <a:endParaRPr sz="2108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21F67C98-88A6-D941-9B57-5F698DA3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93873"/>
            <a:ext cx="6858001" cy="385528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随机与顺序测试</a:t>
            </a:r>
            <a:endParaRPr sz="2800" dirty="0"/>
          </a:p>
        </p:txBody>
      </p:sp>
      <p:sp>
        <p:nvSpPr>
          <p:cNvPr id="284" name="Shape 284"/>
          <p:cNvSpPr/>
          <p:nvPr/>
        </p:nvSpPr>
        <p:spPr>
          <a:xfrm>
            <a:off x="1812726" y="4685849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108" dirty="0" err="1"/>
              <a:t>子项预览、精准关联</a:t>
            </a:r>
            <a:endParaRPr sz="2108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712A590E-610B-4448-B56D-09DC69FB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subTitle" sz="quarter" idx="1"/>
          </p:nvPr>
        </p:nvSpPr>
        <p:spPr>
          <a:xfrm>
            <a:off x="1812727" y="1436565"/>
            <a:ext cx="5518547" cy="59605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defTabSz="420623">
              <a:defRPr sz="5700"/>
            </a:lvl1pPr>
          </a:lstStyle>
          <a:p>
            <a:r>
              <a:rPr lang="zh-CN" altLang="en-US" dirty="0"/>
              <a:t>如何测试多个账号</a:t>
            </a:r>
            <a:r>
              <a:rPr dirty="0"/>
              <a:t>？</a:t>
            </a:r>
          </a:p>
        </p:txBody>
      </p:sp>
      <p:pic>
        <p:nvPicPr>
          <p:cNvPr id="4" name="image2.png" descr="QECon--logo--最新-01.png">
            <a:extLst>
              <a:ext uri="{FF2B5EF4-FFF2-40B4-BE49-F238E27FC236}">
                <a16:creationId xmlns:a16="http://schemas.microsoft.com/office/drawing/2014/main" id="{033982BE-0C87-FF4F-AA9F-2D232882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053588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700014"/>
            <a:ext cx="6858003" cy="3860644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账号交叉测试</a:t>
            </a:r>
            <a:endParaRPr sz="2800" dirty="0"/>
          </a:p>
        </p:txBody>
      </p:sp>
      <p:sp>
        <p:nvSpPr>
          <p:cNvPr id="289" name="Shape 289"/>
          <p:cNvSpPr/>
          <p:nvPr/>
        </p:nvSpPr>
        <p:spPr>
          <a:xfrm>
            <a:off x="1812726" y="4714874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108" dirty="0" err="1"/>
              <a:t>越权操作、安全验证</a:t>
            </a:r>
            <a:endParaRPr sz="2108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1C3D8537-B4BC-4E4D-8CA1-8030D191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ctrTitle"/>
          </p:nvPr>
        </p:nvSpPr>
        <p:spPr>
          <a:xfrm>
            <a:off x="1812727" y="482947"/>
            <a:ext cx="5518547" cy="8013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600" dirty="0"/>
              <a:t>总结与对比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6DF9C4EB-9B64-2447-B54C-2388C3437933}"/>
              </a:ext>
            </a:extLst>
          </p:cNvPr>
          <p:cNvSpPr txBox="1">
            <a:spLocks/>
          </p:cNvSpPr>
          <p:nvPr/>
        </p:nvSpPr>
        <p:spPr>
          <a:xfrm>
            <a:off x="2246614" y="1902946"/>
            <a:ext cx="4893710" cy="2522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301352" indent="-301352" algn="l" defTabSz="295725" hangingPunct="1">
              <a:spcBef>
                <a:spcPts val="2108"/>
              </a:spcBef>
              <a:buFont typeface="Arial" panose="020B0604020202020204" pitchFamily="34" charset="0"/>
              <a:buChar char="•"/>
              <a:defRPr sz="3648"/>
            </a:pPr>
            <a:r>
              <a:rPr lang="zh-CN" altLang="en-US" sz="1923" dirty="0"/>
              <a:t>适合 </a:t>
            </a:r>
            <a:r>
              <a:rPr lang="en-US" altLang="zh-CN" sz="1923" dirty="0"/>
              <a:t>HTTP</a:t>
            </a:r>
            <a:r>
              <a:rPr lang="zh-CN" altLang="en-US" sz="1923" dirty="0"/>
              <a:t> </a:t>
            </a:r>
            <a:r>
              <a:rPr lang="en-US" altLang="zh-CN" sz="1923" dirty="0"/>
              <a:t>API</a:t>
            </a:r>
            <a:r>
              <a:rPr lang="zh-CN" altLang="en-US" sz="1923" dirty="0"/>
              <a:t> 的文档编写、分享、查看</a:t>
            </a:r>
            <a:endParaRPr lang="en-US" altLang="zh-CN" sz="1923" dirty="0"/>
          </a:p>
          <a:p>
            <a:pPr marL="301352" indent="-301352" algn="l" defTabSz="295725" hangingPunct="1">
              <a:spcBef>
                <a:spcPts val="2108"/>
              </a:spcBef>
              <a:buFont typeface="Arial" panose="020B0604020202020204" pitchFamily="34" charset="0"/>
              <a:buChar char="•"/>
              <a:defRPr sz="3648"/>
            </a:pPr>
            <a:r>
              <a:rPr lang="zh-CN" altLang="en-US" sz="1923" dirty="0"/>
              <a:t>适合单接口测试，不适合多接口组合测试 </a:t>
            </a:r>
            <a:endParaRPr lang="en-US" altLang="zh-CN" sz="1923" dirty="0"/>
          </a:p>
          <a:p>
            <a:pPr marL="301352" indent="-301352" algn="l" defTabSz="295725" hangingPunct="1">
              <a:spcBef>
                <a:spcPts val="2108"/>
              </a:spcBef>
              <a:buFont typeface="Arial" panose="020B0604020202020204" pitchFamily="34" charset="0"/>
              <a:buChar char="•"/>
              <a:defRPr sz="3648"/>
            </a:pPr>
            <a:r>
              <a:rPr lang="zh-CN" altLang="en-US" sz="1923" dirty="0"/>
              <a:t>适合敏捷开发团队，不适合大规模团队</a:t>
            </a:r>
            <a:endParaRPr lang="en-US" altLang="zh-CN" sz="1923" dirty="0"/>
          </a:p>
        </p:txBody>
      </p:sp>
      <p:pic>
        <p:nvPicPr>
          <p:cNvPr id="7" name="image2.png" descr="QECon--logo--最新-01.png">
            <a:extLst>
              <a:ext uri="{FF2B5EF4-FFF2-40B4-BE49-F238E27FC236}">
                <a16:creationId xmlns:a16="http://schemas.microsoft.com/office/drawing/2014/main" id="{476889C2-B8EA-C740-9966-A99C8C36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sz="half" idx="1"/>
          </p:nvPr>
        </p:nvSpPr>
        <p:spPr>
          <a:xfrm>
            <a:off x="1483436" y="1059318"/>
            <a:ext cx="3011383" cy="362541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测试要写断言脚本</a:t>
            </a:r>
            <a:endParaRPr dirty="0"/>
          </a:p>
          <a:p>
            <a:r>
              <a:rPr dirty="0" err="1"/>
              <a:t>需要精心构造数据</a:t>
            </a:r>
            <a:endParaRPr dirty="0"/>
          </a:p>
          <a:p>
            <a:r>
              <a:rPr dirty="0" err="1"/>
              <a:t>要填一大堆输入框</a:t>
            </a:r>
            <a:endParaRPr dirty="0"/>
          </a:p>
          <a:p>
            <a:r>
              <a:rPr dirty="0" err="1"/>
              <a:t>不支持保存登录态</a:t>
            </a:r>
            <a:endParaRPr dirty="0"/>
          </a:p>
          <a:p>
            <a:r>
              <a:rPr dirty="0" err="1"/>
              <a:t>不支持保存请求</a:t>
            </a:r>
            <a:r>
              <a:rPr lang="zh-CN" altLang="en-US" dirty="0"/>
              <a:t>或</a:t>
            </a:r>
            <a:r>
              <a:rPr dirty="0" err="1"/>
              <a:t>回包</a:t>
            </a:r>
            <a:endParaRPr dirty="0"/>
          </a:p>
          <a:p>
            <a:r>
              <a:rPr dirty="0" err="1"/>
              <a:t>显示面积小、滚动冲突</a:t>
            </a:r>
            <a:endParaRPr dirty="0"/>
          </a:p>
        </p:txBody>
      </p:sp>
      <p:sp>
        <p:nvSpPr>
          <p:cNvPr id="298" name="Shape 298"/>
          <p:cNvSpPr/>
          <p:nvPr/>
        </p:nvSpPr>
        <p:spPr>
          <a:xfrm>
            <a:off x="4649185" y="1077162"/>
            <a:ext cx="3246129" cy="358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004" dirty="0" err="1"/>
              <a:t>机器学习零代码测试</a:t>
            </a:r>
            <a:endParaRPr sz="2004" dirty="0"/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004" dirty="0" err="1"/>
              <a:t>智能断言无需准备数据</a:t>
            </a:r>
            <a:endParaRPr sz="2004" dirty="0"/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004" dirty="0" err="1"/>
              <a:t>支持自动与手动注释</a:t>
            </a:r>
            <a:endParaRPr sz="2004" dirty="0"/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004" dirty="0" err="1"/>
              <a:t>多账号一键切换登录态</a:t>
            </a:r>
            <a:endParaRPr sz="2004" dirty="0"/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4" dirty="0" err="1"/>
              <a:t>一键</a:t>
            </a:r>
            <a:r>
              <a:rPr sz="2004" dirty="0" err="1"/>
              <a:t>保存请求与回包</a:t>
            </a:r>
            <a:endParaRPr sz="2004" dirty="0"/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004" dirty="0" err="1"/>
              <a:t>全屏显示、无操作冲突</a:t>
            </a:r>
            <a:endParaRPr sz="2004" dirty="0"/>
          </a:p>
        </p:txBody>
      </p:sp>
      <p:sp>
        <p:nvSpPr>
          <p:cNvPr id="299" name="Shape 299"/>
          <p:cNvSpPr/>
          <p:nvPr/>
        </p:nvSpPr>
        <p:spPr>
          <a:xfrm>
            <a:off x="1143190" y="438670"/>
            <a:ext cx="3428813" cy="529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normAutofit/>
          </a:bodyPr>
          <a:lstStyle>
            <a:lvl1pPr defTabSz="373885">
              <a:defRPr sz="51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689"/>
              <a:t>其它工具</a:t>
            </a:r>
          </a:p>
        </p:txBody>
      </p:sp>
      <p:sp>
        <p:nvSpPr>
          <p:cNvPr id="300" name="Shape 300"/>
          <p:cNvSpPr/>
          <p:nvPr/>
        </p:nvSpPr>
        <p:spPr>
          <a:xfrm>
            <a:off x="4567938" y="442020"/>
            <a:ext cx="2943547" cy="522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normAutofit/>
          </a:bodyPr>
          <a:lstStyle>
            <a:lvl1pPr defTabSz="426466">
              <a:defRPr sz="5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3058"/>
              <a:t>APIAuto</a:t>
            </a:r>
          </a:p>
        </p:txBody>
      </p:sp>
      <p:pic>
        <p:nvPicPr>
          <p:cNvPr id="7" name="image2.png" descr="QECon--logo--最新-01.png">
            <a:extLst>
              <a:ext uri="{FF2B5EF4-FFF2-40B4-BE49-F238E27FC236}">
                <a16:creationId xmlns:a16="http://schemas.microsoft.com/office/drawing/2014/main" id="{8ECFA009-7432-8548-949D-D2A357A9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1.pn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107" b="107"/>
          <a:stretch>
            <a:fillRect/>
          </a:stretch>
        </p:blipFill>
        <p:spPr>
          <a:xfrm>
            <a:off x="1139180" y="746615"/>
            <a:ext cx="6865642" cy="3856560"/>
          </a:xfrm>
          <a:prstGeom prst="rect">
            <a:avLst/>
          </a:prstGeom>
        </p:spPr>
      </p:pic>
      <p:sp>
        <p:nvSpPr>
          <p:cNvPr id="305" name="Shape 305"/>
          <p:cNvSpPr/>
          <p:nvPr/>
        </p:nvSpPr>
        <p:spPr>
          <a:xfrm>
            <a:off x="1692270" y="141080"/>
            <a:ext cx="5759458" cy="492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5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800" dirty="0" err="1"/>
              <a:t>APIAuto-领先的</a:t>
            </a:r>
            <a:r>
              <a:rPr sz="2800" dirty="0"/>
              <a:t> HTTP </a:t>
            </a:r>
            <a:r>
              <a:rPr sz="2800" dirty="0" err="1"/>
              <a:t>接口工具</a:t>
            </a:r>
            <a:endParaRPr sz="2800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9BBD19D4-BB08-624D-BF21-43DF1F394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50FAD3-BD5A-9348-AE53-951FBDF1A772}"/>
              </a:ext>
            </a:extLst>
          </p:cNvPr>
          <p:cNvSpPr txBox="1"/>
          <p:nvPr/>
        </p:nvSpPr>
        <p:spPr>
          <a:xfrm>
            <a:off x="3482882" y="4603175"/>
            <a:ext cx="217823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err="1">
                <a:solidFill>
                  <a:srgbClr val="FFFFFF"/>
                </a:solidFill>
              </a:rPr>
              <a:t>a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pijson.cn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/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api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subTitle" sz="quarter" idx="1"/>
          </p:nvPr>
        </p:nvSpPr>
        <p:spPr>
          <a:xfrm>
            <a:off x="1812727" y="1436565"/>
            <a:ext cx="5518547" cy="59605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defTabSz="420623">
              <a:defRPr sz="5700"/>
            </a:lvl1pPr>
          </a:lstStyle>
          <a:p>
            <a:r>
              <a:t>为什么要测试？</a:t>
            </a:r>
          </a:p>
        </p:txBody>
      </p:sp>
      <p:pic>
        <p:nvPicPr>
          <p:cNvPr id="4" name="image2.png" descr="QECon--logo--最新-01.png">
            <a:extLst>
              <a:ext uri="{FF2B5EF4-FFF2-40B4-BE49-F238E27FC236}">
                <a16:creationId xmlns:a16="http://schemas.microsoft.com/office/drawing/2014/main" id="{CF29794C-2509-A048-B879-FD66C04E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subTitle" sz="quarter" idx="1"/>
          </p:nvPr>
        </p:nvSpPr>
        <p:spPr>
          <a:xfrm>
            <a:off x="1812727" y="1436565"/>
            <a:ext cx="5518547" cy="59605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defTabSz="420623">
              <a:defRPr sz="5700"/>
            </a:lvl1pPr>
          </a:lstStyle>
          <a:p>
            <a:r>
              <a:t>最好的测试是没有测试</a:t>
            </a:r>
          </a:p>
        </p:txBody>
      </p:sp>
      <p:pic>
        <p:nvPicPr>
          <p:cNvPr id="4" name="image2.png" descr="QECon--logo--最新-01.png">
            <a:extLst>
              <a:ext uri="{FF2B5EF4-FFF2-40B4-BE49-F238E27FC236}">
                <a16:creationId xmlns:a16="http://schemas.microsoft.com/office/drawing/2014/main" id="{D815C409-ED79-C04E-AF20-E90AD47D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m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99327"/>
            <a:ext cx="6858001" cy="384155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sz="2800" dirty="0" err="1"/>
              <a:t>自动静态检查</a:t>
            </a:r>
            <a:endParaRPr sz="2800" dirty="0"/>
          </a:p>
        </p:txBody>
      </p:sp>
      <p:sp>
        <p:nvSpPr>
          <p:cNvPr id="357" name="Shape 357"/>
          <p:cNvSpPr/>
          <p:nvPr/>
        </p:nvSpPr>
        <p:spPr>
          <a:xfrm>
            <a:off x="1812726" y="4683754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000" dirty="0" err="1"/>
              <a:t>提前发现问题、精准指出细节、提供纠错建议</a:t>
            </a:r>
            <a:endParaRPr sz="2000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B3C7B7B4-B0A8-694D-B57B-65601C79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 idx="4294967295"/>
          </p:nvPr>
        </p:nvSpPr>
        <p:spPr>
          <a:xfrm>
            <a:off x="1645295" y="0"/>
            <a:ext cx="5853410" cy="552864"/>
          </a:xfrm>
          <a:prstGeom prst="rect">
            <a:avLst/>
          </a:prstGeom>
        </p:spPr>
        <p:txBody>
          <a:bodyPr>
            <a:noAutofit/>
          </a:bodyPr>
          <a:lstStyle>
            <a:lvl1pPr defTabSz="391414">
              <a:defRPr sz="5360"/>
            </a:lvl1pPr>
          </a:lstStyle>
          <a:p>
            <a:r>
              <a:rPr lang="en-US" altLang="zh-CN" sz="2799" dirty="0" err="1"/>
              <a:t>GItHub</a:t>
            </a:r>
            <a:r>
              <a:rPr lang="zh-CN" altLang="en-US" sz="2799" dirty="0"/>
              <a:t> 主页</a:t>
            </a:r>
            <a:endParaRPr sz="2799" dirty="0"/>
          </a:p>
        </p:txBody>
      </p:sp>
      <p:sp>
        <p:nvSpPr>
          <p:cNvPr id="186" name="Shape 186"/>
          <p:cNvSpPr/>
          <p:nvPr/>
        </p:nvSpPr>
        <p:spPr>
          <a:xfrm>
            <a:off x="1812725" y="4752447"/>
            <a:ext cx="5518547" cy="351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lnSpcReduction="10000"/>
          </a:bodyPr>
          <a:lstStyle>
            <a:lvl1pPr defTabSz="233679">
              <a:defRPr sz="3200"/>
            </a:lvl1pPr>
          </a:lstStyle>
          <a:p>
            <a:r>
              <a:rPr lang="en-US" sz="2000" dirty="0">
                <a:solidFill>
                  <a:srgbClr val="FFFF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知名开源作者</a:t>
            </a:r>
            <a:r>
              <a:rPr lang="zh-CN" altLang="en-US" sz="2000" dirty="0">
                <a:solidFill>
                  <a:srgbClr val="FFFF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、多个热门项目</a:t>
            </a:r>
            <a:endParaRPr sz="2000" dirty="0">
              <a:solidFill>
                <a:srgbClr val="FFFFF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pic>
        <p:nvPicPr>
          <p:cNvPr id="5" name="image2.png" descr="QECon--logo--最新-01.png">
            <a:extLst>
              <a:ext uri="{FF2B5EF4-FFF2-40B4-BE49-F238E27FC236}">
                <a16:creationId xmlns:a16="http://schemas.microsoft.com/office/drawing/2014/main" id="{FCCA44D2-9D60-B84E-901A-F7C7587E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903D2D5-66D0-5243-9758-8351BE4E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47" y="552864"/>
            <a:ext cx="5775101" cy="4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72890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subTitle" sz="quarter" idx="1"/>
          </p:nvPr>
        </p:nvSpPr>
        <p:spPr>
          <a:xfrm>
            <a:off x="1812727" y="1436565"/>
            <a:ext cx="5518547" cy="59605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defTabSz="420623">
              <a:defRPr sz="5700"/>
            </a:lvl1pPr>
          </a:lstStyle>
          <a:p>
            <a:r>
              <a:t>为什么要开发？</a:t>
            </a:r>
          </a:p>
        </p:txBody>
      </p:sp>
      <p:pic>
        <p:nvPicPr>
          <p:cNvPr id="4" name="image2.png" descr="QECon--logo--最新-01.png">
            <a:extLst>
              <a:ext uri="{FF2B5EF4-FFF2-40B4-BE49-F238E27FC236}">
                <a16:creationId xmlns:a16="http://schemas.microsoft.com/office/drawing/2014/main" id="{AAAE4C60-03D2-D048-9B16-2D60FAC6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subTitle" sz="quarter" idx="1"/>
          </p:nvPr>
        </p:nvSpPr>
        <p:spPr>
          <a:xfrm>
            <a:off x="1812727" y="1436565"/>
            <a:ext cx="5518547" cy="59605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defTabSz="420623">
              <a:defRPr sz="5700"/>
            </a:lvl1pPr>
          </a:lstStyle>
          <a:p>
            <a:r>
              <a:t>最好的开发是没有开发</a:t>
            </a:r>
          </a:p>
        </p:txBody>
      </p:sp>
      <p:pic>
        <p:nvPicPr>
          <p:cNvPr id="4" name="image2.png" descr="QECon--logo--最新-01.png">
            <a:extLst>
              <a:ext uri="{FF2B5EF4-FFF2-40B4-BE49-F238E27FC236}">
                <a16:creationId xmlns:a16="http://schemas.microsoft.com/office/drawing/2014/main" id="{F07F5130-9145-134C-AAED-0502C7053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image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07276"/>
            <a:ext cx="6858001" cy="3849918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391413">
              <a:defRPr sz="5300"/>
            </a:lvl1pPr>
          </a:lstStyle>
          <a:p>
            <a:r>
              <a:rPr lang="en-US" sz="2800" dirty="0" err="1"/>
              <a:t>APIAuto</a:t>
            </a:r>
            <a:r>
              <a:rPr lang="en-US" sz="2800" dirty="0"/>
              <a:t> </a:t>
            </a:r>
            <a:r>
              <a:rPr sz="2800" dirty="0" err="1"/>
              <a:t>自动生成</a:t>
            </a:r>
            <a:r>
              <a:rPr lang="en-US" sz="2800" dirty="0" err="1"/>
              <a:t>业务</a:t>
            </a:r>
            <a:r>
              <a:rPr sz="2800" dirty="0" err="1"/>
              <a:t>代码</a:t>
            </a:r>
            <a:endParaRPr sz="2800" dirty="0"/>
          </a:p>
        </p:txBody>
      </p:sp>
      <p:sp>
        <p:nvSpPr>
          <p:cNvPr id="368" name="Shape 368"/>
          <p:cNvSpPr/>
          <p:nvPr/>
        </p:nvSpPr>
        <p:spPr>
          <a:xfrm>
            <a:off x="1812726" y="4714874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sz="2000" dirty="0" err="1"/>
              <a:t>相关</a:t>
            </a:r>
            <a:r>
              <a:rPr sz="2000" dirty="0" err="1"/>
              <a:t>语言的</a:t>
            </a:r>
            <a:r>
              <a:rPr sz="2000" dirty="0"/>
              <a:t> </a:t>
            </a:r>
            <a:r>
              <a:rPr sz="2000" dirty="0" err="1"/>
              <a:t>后端接口、前端请求、测试用例</a:t>
            </a:r>
            <a:endParaRPr sz="2000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9B13652A-4EC7-2A4E-A3C3-406C3A569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30" y="570737"/>
            <a:ext cx="6069140" cy="4044512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>
            <a:spLocks noGrp="1"/>
          </p:cNvSpPr>
          <p:nvPr>
            <p:ph type="title" idx="4294967295"/>
          </p:nvPr>
        </p:nvSpPr>
        <p:spPr>
          <a:xfrm>
            <a:off x="1645294" y="17874"/>
            <a:ext cx="5853410" cy="552863"/>
          </a:xfrm>
          <a:prstGeom prst="rect">
            <a:avLst/>
          </a:prstGeom>
        </p:spPr>
        <p:txBody>
          <a:bodyPr>
            <a:normAutofit/>
          </a:bodyPr>
          <a:lstStyle>
            <a:lvl1pPr defTabSz="455673">
              <a:defRPr sz="5500"/>
            </a:lvl1pPr>
          </a:lstStyle>
          <a:p>
            <a:r>
              <a:rPr sz="2800" dirty="0"/>
              <a:t>APIJSON</a:t>
            </a:r>
          </a:p>
        </p:txBody>
      </p:sp>
      <p:sp>
        <p:nvSpPr>
          <p:cNvPr id="373" name="Shape 373"/>
          <p:cNvSpPr/>
          <p:nvPr/>
        </p:nvSpPr>
        <p:spPr>
          <a:xfrm>
            <a:off x="1812726" y="4720281"/>
            <a:ext cx="5518547" cy="43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lnSpc>
                <a:spcPct val="90000"/>
              </a:lnSpc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000" dirty="0" err="1"/>
              <a:t>不写代码</a:t>
            </a:r>
            <a:r>
              <a:rPr sz="2000" dirty="0"/>
              <a:t> &gt; </a:t>
            </a:r>
            <a:r>
              <a:rPr sz="2000" dirty="0" err="1"/>
              <a:t>没有</a:t>
            </a:r>
            <a:r>
              <a:rPr sz="2000" dirty="0"/>
              <a:t> bug &gt; </a:t>
            </a:r>
            <a:r>
              <a:rPr sz="2000" dirty="0" err="1"/>
              <a:t>不用测试</a:t>
            </a:r>
            <a:endParaRPr sz="2000" dirty="0"/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36130F46-07DE-964D-9342-4FB589B54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image25.png" descr="男人和女人在电视前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642938"/>
            <a:ext cx="6858000" cy="385762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>
            <a:spLocks noGrp="1"/>
          </p:cNvSpPr>
          <p:nvPr>
            <p:ph type="title" idx="4294967295"/>
          </p:nvPr>
        </p:nvSpPr>
        <p:spPr>
          <a:xfrm>
            <a:off x="1645296" y="88087"/>
            <a:ext cx="5853410" cy="552863"/>
          </a:xfrm>
          <a:prstGeom prst="rect">
            <a:avLst/>
          </a:prstGeom>
        </p:spPr>
        <p:txBody>
          <a:bodyPr>
            <a:noAutofit/>
          </a:bodyPr>
          <a:lstStyle>
            <a:lvl1pPr defTabSz="446561">
              <a:defRPr sz="5300"/>
            </a:lvl1pPr>
          </a:lstStyle>
          <a:p>
            <a:r>
              <a:rPr sz="2800" dirty="0"/>
              <a:t>APIJSON </a:t>
            </a:r>
            <a:r>
              <a:rPr sz="2800" dirty="0" err="1"/>
              <a:t>对外演讲</a:t>
            </a:r>
            <a:endParaRPr sz="2800" dirty="0"/>
          </a:p>
        </p:txBody>
      </p:sp>
      <p:sp>
        <p:nvSpPr>
          <p:cNvPr id="378" name="Shape 378"/>
          <p:cNvSpPr/>
          <p:nvPr/>
        </p:nvSpPr>
        <p:spPr>
          <a:xfrm>
            <a:off x="1812726" y="4626787"/>
            <a:ext cx="5518547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>
            <a:lvl1pPr defTabSz="233679"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108" dirty="0" err="1"/>
              <a:t>国际开源谷</a:t>
            </a:r>
            <a:r>
              <a:rPr sz="2108" dirty="0"/>
              <a:t> </a:t>
            </a:r>
            <a:r>
              <a:rPr sz="2108" dirty="0" err="1"/>
              <a:t>Gitee</a:t>
            </a:r>
            <a:r>
              <a:rPr sz="2108" dirty="0"/>
              <a:t> Meetup</a:t>
            </a:r>
          </a:p>
        </p:txBody>
      </p:sp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E0CDB2DD-3AC3-7D49-8A17-15EADA4F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21597"/>
            <a:ext cx="6858000" cy="332273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>
            <a:spLocks noGrp="1"/>
          </p:cNvSpPr>
          <p:nvPr>
            <p:ph type="title" idx="4294967295"/>
          </p:nvPr>
        </p:nvSpPr>
        <p:spPr>
          <a:xfrm>
            <a:off x="1645296" y="229910"/>
            <a:ext cx="5853410" cy="552864"/>
          </a:xfrm>
          <a:prstGeom prst="rect">
            <a:avLst/>
          </a:prstGeom>
        </p:spPr>
        <p:txBody>
          <a:bodyPr>
            <a:normAutofit/>
          </a:bodyPr>
          <a:lstStyle>
            <a:lvl1pPr defTabSz="446561">
              <a:defRPr sz="5300"/>
            </a:lvl1pPr>
          </a:lstStyle>
          <a:p>
            <a:r>
              <a:rPr sz="2800" dirty="0"/>
              <a:t>APIJSON</a:t>
            </a:r>
            <a:r>
              <a:rPr lang="zh-CN" altLang="en-US" sz="2800" dirty="0"/>
              <a:t> </a:t>
            </a:r>
            <a:r>
              <a:rPr sz="2800" dirty="0" err="1"/>
              <a:t>腾讯</a:t>
            </a:r>
            <a:r>
              <a:rPr sz="2800" dirty="0"/>
              <a:t> IEG </a:t>
            </a:r>
            <a:r>
              <a:rPr sz="2800" dirty="0" err="1"/>
              <a:t>开源协同奖</a:t>
            </a:r>
            <a:endParaRPr sz="2800" dirty="0"/>
          </a:p>
        </p:txBody>
      </p:sp>
      <p:pic>
        <p:nvPicPr>
          <p:cNvPr id="5" name="image2.png" descr="QECon--logo--最新-01.png">
            <a:extLst>
              <a:ext uri="{FF2B5EF4-FFF2-40B4-BE49-F238E27FC236}">
                <a16:creationId xmlns:a16="http://schemas.microsoft.com/office/drawing/2014/main" id="{95C6BF8C-B91A-9741-91DD-8A9FC6E0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5CA883-9595-464A-9783-AB7CF8837E33}"/>
              </a:ext>
            </a:extLst>
          </p:cNvPr>
          <p:cNvSpPr txBox="1"/>
          <p:nvPr/>
        </p:nvSpPr>
        <p:spPr>
          <a:xfrm>
            <a:off x="1769951" y="4588387"/>
            <a:ext cx="560409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584200"/>
            <a:r>
              <a:rPr lang="zh-CN" altLang="en-US" sz="2000" dirty="0">
                <a:solidFill>
                  <a:srgbClr val="FFFF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还有 腾讯知识入围奖、腾讯 </a:t>
            </a:r>
            <a:r>
              <a:rPr lang="en" altLang="zh-CN" sz="2000" dirty="0">
                <a:solidFill>
                  <a:srgbClr val="FFFF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IEG </a:t>
            </a:r>
            <a:r>
              <a:rPr lang="zh-CN" altLang="en-US" sz="2000" dirty="0">
                <a:solidFill>
                  <a:srgbClr val="FFFF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开源热搜上榜奖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CFFAA0-F06F-A641-AA46-CDB8CDF3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70" y="3725221"/>
            <a:ext cx="4219338" cy="1229991"/>
          </a:xfrm>
          <a:prstGeom prst="rect">
            <a:avLst/>
          </a:prstGeom>
        </p:spPr>
      </p:pic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xfrm>
            <a:off x="2838965" y="188288"/>
            <a:ext cx="3466070" cy="435302"/>
          </a:xfrm>
          <a:prstGeom prst="rect">
            <a:avLst/>
          </a:prstGeom>
        </p:spPr>
        <p:txBody>
          <a:bodyPr>
            <a:noAutofit/>
          </a:bodyPr>
          <a:lstStyle>
            <a:lvl1pPr defTabSz="268731">
              <a:defRPr sz="36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800" dirty="0"/>
              <a:t>APIJSON </a:t>
            </a:r>
            <a:r>
              <a:rPr sz="2800" dirty="0" err="1"/>
              <a:t>部分用户</a:t>
            </a:r>
            <a:endParaRPr sz="2800" dirty="0"/>
          </a:p>
        </p:txBody>
      </p:sp>
      <p:sp>
        <p:nvSpPr>
          <p:cNvPr id="390" name="Shape 390"/>
          <p:cNvSpPr/>
          <p:nvPr/>
        </p:nvSpPr>
        <p:spPr>
          <a:xfrm>
            <a:off x="2547019" y="731609"/>
            <a:ext cx="4370989" cy="239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l">
              <a:defRPr>
                <a:solidFill>
                  <a:srgbClr val="0433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>
                <a:solidFill>
                  <a:schemeClr val="bg1"/>
                </a:solidFill>
              </a:rPr>
              <a:t>CSIG    - </a:t>
            </a:r>
            <a:r>
              <a:rPr sz="1900" dirty="0" err="1">
                <a:solidFill>
                  <a:schemeClr val="bg1"/>
                </a:solidFill>
              </a:rPr>
              <a:t>腾讯云与智慧产业事业群</a:t>
            </a:r>
            <a:endParaRPr sz="1900" dirty="0">
              <a:solidFill>
                <a:schemeClr val="bg1"/>
              </a:solidFill>
            </a:endParaRPr>
          </a:p>
          <a:p>
            <a:pPr algn="l">
              <a:defRPr>
                <a:solidFill>
                  <a:srgbClr val="0433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>
                <a:solidFill>
                  <a:schemeClr val="bg1"/>
                </a:solidFill>
              </a:rPr>
              <a:t>IEG -             - </a:t>
            </a:r>
            <a:r>
              <a:rPr sz="1900" dirty="0" err="1">
                <a:solidFill>
                  <a:schemeClr val="bg1"/>
                </a:solidFill>
              </a:rPr>
              <a:t>腾讯互动娱乐事业群</a:t>
            </a:r>
            <a:endParaRPr sz="1900" dirty="0">
              <a:solidFill>
                <a:schemeClr val="bg1"/>
              </a:solidFill>
            </a:endParaRPr>
          </a:p>
          <a:p>
            <a:pPr algn="l">
              <a:defRPr>
                <a:solidFill>
                  <a:srgbClr val="0433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>
                <a:solidFill>
                  <a:schemeClr val="bg1"/>
                </a:solidFill>
              </a:rPr>
              <a:t>TME - </a:t>
            </a:r>
            <a:r>
              <a:rPr sz="1900" dirty="0" err="1">
                <a:solidFill>
                  <a:schemeClr val="bg1"/>
                </a:solidFill>
              </a:rPr>
              <a:t>腾讯音乐娱乐集团</a:t>
            </a:r>
            <a:endParaRPr sz="1900" dirty="0">
              <a:solidFill>
                <a:schemeClr val="bg1"/>
              </a:solidFill>
            </a:endParaRPr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endParaRPr sz="1900" dirty="0"/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/>
              <a:t>              - 多个“中国500强”、市值千亿</a:t>
            </a:r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/>
              <a:t>              - </a:t>
            </a:r>
            <a:r>
              <a:rPr sz="1900" dirty="0" err="1"/>
              <a:t>信托前五、管理近万亿资产</a:t>
            </a:r>
            <a:endParaRPr sz="1900" dirty="0"/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/>
              <a:t>              - 行业领先、交易规模超1000亿</a:t>
            </a:r>
          </a:p>
          <a:p>
            <a:pPr algn="l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sz="1900" dirty="0"/>
              <a:t>…</a:t>
            </a:r>
          </a:p>
        </p:txBody>
      </p:sp>
      <p:pic>
        <p:nvPicPr>
          <p:cNvPr id="391" name="imag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903" y="1967463"/>
            <a:ext cx="877343" cy="254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904" y="2523622"/>
            <a:ext cx="893340" cy="273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903" y="2267406"/>
            <a:ext cx="877343" cy="215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3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331" y="1362164"/>
            <a:ext cx="533213" cy="273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019" y="1094182"/>
            <a:ext cx="1375827" cy="24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4330" y="780405"/>
            <a:ext cx="820757" cy="273586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1556823" y="3326588"/>
            <a:ext cx="6203832" cy="354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686" dirty="0" err="1"/>
              <a:t>主项目的贡献者们</a:t>
            </a:r>
            <a:r>
              <a:rPr sz="1686" dirty="0"/>
              <a:t> </a:t>
            </a:r>
            <a:r>
              <a:rPr sz="1686" dirty="0" err="1"/>
              <a:t>和</a:t>
            </a:r>
            <a:r>
              <a:rPr sz="1686" dirty="0"/>
              <a:t> </a:t>
            </a:r>
            <a:r>
              <a:rPr sz="1686" dirty="0" err="1"/>
              <a:t>生态周边项目的作者们</a:t>
            </a:r>
            <a:endParaRPr sz="1686" dirty="0"/>
          </a:p>
        </p:txBody>
      </p:sp>
      <p:pic>
        <p:nvPicPr>
          <p:cNvPr id="399" name="image20.png" descr="C:\Users\Administrator\Desktop\ppt-04.pngppt-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95" y="54844"/>
            <a:ext cx="1027361" cy="266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86">
            <a:extLst>
              <a:ext uri="{FF2B5EF4-FFF2-40B4-BE49-F238E27FC236}">
                <a16:creationId xmlns:a16="http://schemas.microsoft.com/office/drawing/2014/main" id="{BDFECCD9-27FF-1E43-B9A8-0D6099A67700}"/>
              </a:ext>
            </a:extLst>
          </p:cNvPr>
          <p:cNvSpPr txBox="1">
            <a:spLocks/>
          </p:cNvSpPr>
          <p:nvPr/>
        </p:nvSpPr>
        <p:spPr>
          <a:xfrm>
            <a:off x="1645294" y="19628"/>
            <a:ext cx="5853410" cy="48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normAutofit/>
          </a:bodyPr>
          <a:lstStyle>
            <a:lvl1pPr marL="0" marR="0" indent="0" algn="ctr" defTabSz="44656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" sz="2400" dirty="0"/>
              <a:t>APIJSON</a:t>
            </a:r>
            <a:r>
              <a:rPr lang="en-US" altLang="zh-CN" sz="2400" dirty="0"/>
              <a:t>-</a:t>
            </a:r>
            <a:r>
              <a:rPr lang="zh-CN" altLang="en-US" sz="2400" dirty="0"/>
              <a:t>零代码接口和文档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51A67F-E54F-CF4B-AA52-F7A51415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505973"/>
            <a:ext cx="6858000" cy="4261104"/>
          </a:xfrm>
          <a:prstGeom prst="rect">
            <a:avLst/>
          </a:prstGeom>
        </p:spPr>
      </p:pic>
      <p:pic>
        <p:nvPicPr>
          <p:cNvPr id="6" name="image2.png" descr="QECon--logo--最新-01.png">
            <a:extLst>
              <a:ext uri="{FF2B5EF4-FFF2-40B4-BE49-F238E27FC236}">
                <a16:creationId xmlns:a16="http://schemas.microsoft.com/office/drawing/2014/main" id="{9B5FDE50-EAD2-5040-806E-1F6369BB3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D2673D-408F-D347-BF8D-B37E54509278}"/>
              </a:ext>
            </a:extLst>
          </p:cNvPr>
          <p:cNvSpPr txBox="1"/>
          <p:nvPr/>
        </p:nvSpPr>
        <p:spPr>
          <a:xfrm>
            <a:off x="3933202" y="4733131"/>
            <a:ext cx="127759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 err="1">
                <a:solidFill>
                  <a:srgbClr val="FFFFFF"/>
                </a:solidFill>
              </a:rPr>
              <a:t>a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pijson.cn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5628845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61" y="1188993"/>
            <a:ext cx="2742280" cy="276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48" y="1232298"/>
            <a:ext cx="2678906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548" y="1232298"/>
            <a:ext cx="2678906" cy="2678906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xfrm>
            <a:off x="1812727" y="4139184"/>
            <a:ext cx="5518547" cy="433130"/>
          </a:xfrm>
          <a:prstGeom prst="rect">
            <a:avLst/>
          </a:prstGeom>
        </p:spPr>
        <p:txBody>
          <a:bodyPr>
            <a:noAutofit/>
          </a:bodyPr>
          <a:lstStyle>
            <a:lvl1pPr defTabSz="397256">
              <a:defRPr sz="4000"/>
            </a:lvl1pPr>
          </a:lstStyle>
          <a:p>
            <a:r>
              <a:rPr sz="2400" dirty="0"/>
              <a:t>QQ </a:t>
            </a:r>
            <a:r>
              <a:rPr sz="2400" dirty="0" err="1"/>
              <a:t>扫码加群</a:t>
            </a:r>
            <a:endParaRPr sz="2400" dirty="0"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xfrm>
            <a:off x="1812727" y="293085"/>
            <a:ext cx="5518547" cy="596058"/>
          </a:xfrm>
          <a:prstGeom prst="rect">
            <a:avLst/>
          </a:prstGeom>
        </p:spPr>
        <p:txBody>
          <a:bodyPr>
            <a:normAutofit/>
          </a:bodyPr>
          <a:lstStyle>
            <a:lvl1pPr defTabSz="420623">
              <a:defRPr sz="5700"/>
            </a:lvl1pPr>
          </a:lstStyle>
          <a:p>
            <a:r>
              <a:rPr sz="3200" dirty="0" err="1"/>
              <a:t>技术交流</a:t>
            </a:r>
            <a:endParaRPr sz="3200" dirty="0"/>
          </a:p>
        </p:txBody>
      </p:sp>
      <p:pic>
        <p:nvPicPr>
          <p:cNvPr id="412" name="IMG_20210409_00115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442" y="1019447"/>
            <a:ext cx="2801120" cy="2989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2.png" descr="QECon--logo--最新-01.png">
            <a:extLst>
              <a:ext uri="{FF2B5EF4-FFF2-40B4-BE49-F238E27FC236}">
                <a16:creationId xmlns:a16="http://schemas.microsoft.com/office/drawing/2014/main" id="{3DC4D6B1-2BB7-D84E-BE95-47F9297AB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36.png" descr="徽标, 图标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709" y="1481492"/>
            <a:ext cx="1664518" cy="1090259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/>
        </p:nvSpPr>
        <p:spPr>
          <a:xfrm>
            <a:off x="2003238" y="2527338"/>
            <a:ext cx="2142246" cy="3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420623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20000"/>
              </a:lnSpc>
            </a:pPr>
            <a:r>
              <a:rPr sz="2000" dirty="0" err="1"/>
              <a:t>APIAut</a:t>
            </a:r>
            <a:r>
              <a:rPr lang="en" sz="2000" dirty="0"/>
              <a:t>o</a:t>
            </a:r>
          </a:p>
        </p:txBody>
      </p:sp>
      <p:pic>
        <p:nvPicPr>
          <p:cNvPr id="417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82" y="1481491"/>
            <a:ext cx="1599156" cy="1047448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hape 418"/>
          <p:cNvSpPr>
            <a:spLocks noGrp="1"/>
          </p:cNvSpPr>
          <p:nvPr>
            <p:ph type="subTitle" sz="quarter" idx="1"/>
          </p:nvPr>
        </p:nvSpPr>
        <p:spPr>
          <a:xfrm>
            <a:off x="1812727" y="420519"/>
            <a:ext cx="5518547" cy="59605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defTabSz="420623">
              <a:defRPr sz="5700"/>
            </a:lvl1pPr>
          </a:lstStyle>
          <a:p>
            <a:r>
              <a:rPr lang="zh-CN" altLang="en-US" dirty="0"/>
              <a:t>问题与答疑</a:t>
            </a:r>
          </a:p>
        </p:txBody>
      </p:sp>
      <p:pic>
        <p:nvPicPr>
          <p:cNvPr id="12" name="image2.png" descr="QECon--logo--最新-01.png">
            <a:extLst>
              <a:ext uri="{FF2B5EF4-FFF2-40B4-BE49-F238E27FC236}">
                <a16:creationId xmlns:a16="http://schemas.microsoft.com/office/drawing/2014/main" id="{694803E8-EDCF-9E4D-AF3E-000AFB90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416">
            <a:extLst>
              <a:ext uri="{FF2B5EF4-FFF2-40B4-BE49-F238E27FC236}">
                <a16:creationId xmlns:a16="http://schemas.microsoft.com/office/drawing/2014/main" id="{09143908-A8F8-0545-BF0D-1BCCE5D54CC6}"/>
              </a:ext>
            </a:extLst>
          </p:cNvPr>
          <p:cNvSpPr/>
          <p:nvPr/>
        </p:nvSpPr>
        <p:spPr>
          <a:xfrm>
            <a:off x="2003238" y="2993854"/>
            <a:ext cx="2142246" cy="3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420623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前端测试网页</a:t>
            </a:r>
            <a:endParaRPr sz="1600" dirty="0"/>
          </a:p>
        </p:txBody>
      </p:sp>
      <p:sp>
        <p:nvSpPr>
          <p:cNvPr id="17" name="Shape 416">
            <a:extLst>
              <a:ext uri="{FF2B5EF4-FFF2-40B4-BE49-F238E27FC236}">
                <a16:creationId xmlns:a16="http://schemas.microsoft.com/office/drawing/2014/main" id="{0675BFA4-20CA-4743-A95D-04915B1FB627}"/>
              </a:ext>
            </a:extLst>
          </p:cNvPr>
          <p:cNvSpPr/>
          <p:nvPr/>
        </p:nvSpPr>
        <p:spPr>
          <a:xfrm>
            <a:off x="4998516" y="2527338"/>
            <a:ext cx="2142246" cy="3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420623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20000"/>
              </a:lnSpc>
            </a:pPr>
            <a:r>
              <a:rPr sz="2000" dirty="0"/>
              <a:t>API</a:t>
            </a:r>
            <a:r>
              <a:rPr lang="en-US" altLang="zh-CN" sz="2000" dirty="0"/>
              <a:t>JSON</a:t>
            </a:r>
            <a:endParaRPr lang="en" sz="2000" dirty="0"/>
          </a:p>
        </p:txBody>
      </p:sp>
      <p:sp>
        <p:nvSpPr>
          <p:cNvPr id="18" name="Shape 416">
            <a:extLst>
              <a:ext uri="{FF2B5EF4-FFF2-40B4-BE49-F238E27FC236}">
                <a16:creationId xmlns:a16="http://schemas.microsoft.com/office/drawing/2014/main" id="{1A98B2F4-F732-6E45-A861-63BD8607628B}"/>
              </a:ext>
            </a:extLst>
          </p:cNvPr>
          <p:cNvSpPr/>
          <p:nvPr/>
        </p:nvSpPr>
        <p:spPr>
          <a:xfrm>
            <a:off x="4998516" y="2993854"/>
            <a:ext cx="2142246" cy="3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420623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后端接口服务</a:t>
            </a:r>
          </a:p>
        </p:txBody>
      </p:sp>
    </p:spTree>
    <p:extLst>
      <p:ext uri="{BB962C8B-B14F-4D97-AF65-F5344CB8AC3E}">
        <p14:creationId xmlns:p14="http://schemas.microsoft.com/office/powerpoint/2010/main" val="420442896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36.png" descr="徽标, 图标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09" y="1481492"/>
            <a:ext cx="1664518" cy="1090259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/>
        </p:nvSpPr>
        <p:spPr>
          <a:xfrm>
            <a:off x="2003238" y="2527338"/>
            <a:ext cx="2142246" cy="3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420623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20000"/>
              </a:lnSpc>
            </a:pPr>
            <a:r>
              <a:rPr sz="2000" dirty="0" err="1"/>
              <a:t>APIAut</a:t>
            </a:r>
            <a:r>
              <a:rPr lang="en" sz="2000" dirty="0"/>
              <a:t>o</a:t>
            </a:r>
          </a:p>
        </p:txBody>
      </p:sp>
      <p:pic>
        <p:nvPicPr>
          <p:cNvPr id="417" name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782" y="1481491"/>
            <a:ext cx="1599156" cy="1047448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hape 418"/>
          <p:cNvSpPr>
            <a:spLocks noGrp="1"/>
          </p:cNvSpPr>
          <p:nvPr>
            <p:ph type="subTitle" sz="quarter" idx="1"/>
          </p:nvPr>
        </p:nvSpPr>
        <p:spPr>
          <a:xfrm>
            <a:off x="1812727" y="420519"/>
            <a:ext cx="5518547" cy="59605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defTabSz="420623">
              <a:defRPr sz="5700"/>
            </a:lvl1pPr>
          </a:lstStyle>
          <a:p>
            <a:r>
              <a:rPr lang="zh-CN" altLang="en-US" dirty="0"/>
              <a:t>项目关系</a:t>
            </a:r>
            <a:endParaRPr dirty="0"/>
          </a:p>
        </p:txBody>
      </p:sp>
      <p:pic>
        <p:nvPicPr>
          <p:cNvPr id="12" name="image2.png" descr="QECon--logo--最新-01.png">
            <a:extLst>
              <a:ext uri="{FF2B5EF4-FFF2-40B4-BE49-F238E27FC236}">
                <a16:creationId xmlns:a16="http://schemas.microsoft.com/office/drawing/2014/main" id="{694803E8-EDCF-9E4D-AF3E-000AFB908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416">
            <a:extLst>
              <a:ext uri="{FF2B5EF4-FFF2-40B4-BE49-F238E27FC236}">
                <a16:creationId xmlns:a16="http://schemas.microsoft.com/office/drawing/2014/main" id="{09143908-A8F8-0545-BF0D-1BCCE5D54CC6}"/>
              </a:ext>
            </a:extLst>
          </p:cNvPr>
          <p:cNvSpPr/>
          <p:nvPr/>
        </p:nvSpPr>
        <p:spPr>
          <a:xfrm>
            <a:off x="2003238" y="2993854"/>
            <a:ext cx="2142246" cy="3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420623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前端测试网页</a:t>
            </a:r>
            <a:endParaRPr sz="1600" dirty="0"/>
          </a:p>
        </p:txBody>
      </p:sp>
      <p:sp>
        <p:nvSpPr>
          <p:cNvPr id="17" name="Shape 416">
            <a:extLst>
              <a:ext uri="{FF2B5EF4-FFF2-40B4-BE49-F238E27FC236}">
                <a16:creationId xmlns:a16="http://schemas.microsoft.com/office/drawing/2014/main" id="{0675BFA4-20CA-4743-A95D-04915B1FB627}"/>
              </a:ext>
            </a:extLst>
          </p:cNvPr>
          <p:cNvSpPr/>
          <p:nvPr/>
        </p:nvSpPr>
        <p:spPr>
          <a:xfrm>
            <a:off x="4998516" y="2527338"/>
            <a:ext cx="2142246" cy="3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420623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20000"/>
              </a:lnSpc>
            </a:pPr>
            <a:r>
              <a:rPr sz="2000" dirty="0"/>
              <a:t>API</a:t>
            </a:r>
            <a:r>
              <a:rPr lang="en-US" altLang="zh-CN" sz="2000" dirty="0"/>
              <a:t>JSON</a:t>
            </a:r>
            <a:endParaRPr lang="en" sz="2000" dirty="0"/>
          </a:p>
        </p:txBody>
      </p:sp>
      <p:sp>
        <p:nvSpPr>
          <p:cNvPr id="18" name="Shape 416">
            <a:extLst>
              <a:ext uri="{FF2B5EF4-FFF2-40B4-BE49-F238E27FC236}">
                <a16:creationId xmlns:a16="http://schemas.microsoft.com/office/drawing/2014/main" id="{1A98B2F4-F732-6E45-A861-63BD8607628B}"/>
              </a:ext>
            </a:extLst>
          </p:cNvPr>
          <p:cNvSpPr/>
          <p:nvPr/>
        </p:nvSpPr>
        <p:spPr>
          <a:xfrm>
            <a:off x="4998516" y="2993854"/>
            <a:ext cx="2142246" cy="38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Autofit/>
          </a:bodyPr>
          <a:lstStyle>
            <a:lvl1pPr defTabSz="420623">
              <a:lnSpc>
                <a:spcPct val="90000"/>
              </a:lnSpc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后端接口服务</a:t>
            </a:r>
          </a:p>
        </p:txBody>
      </p:sp>
    </p:spTree>
    <p:extLst>
      <p:ext uri="{BB962C8B-B14F-4D97-AF65-F5344CB8AC3E}">
        <p14:creationId xmlns:p14="http://schemas.microsoft.com/office/powerpoint/2010/main" val="4070902204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B1899A-2E3E-1248-86A0-53667584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5"/>
            <a:ext cx="9144000" cy="5121729"/>
          </a:xfrm>
          <a:prstGeom prst="rect">
            <a:avLst/>
          </a:prstGeom>
        </p:spPr>
      </p:pic>
      <p:sp>
        <p:nvSpPr>
          <p:cNvPr id="9" name="Shape 423">
            <a:extLst>
              <a:ext uri="{FF2B5EF4-FFF2-40B4-BE49-F238E27FC236}">
                <a16:creationId xmlns:a16="http://schemas.microsoft.com/office/drawing/2014/main" id="{AEC64A53-6C52-2A4A-816A-1EBEEB077A55}"/>
              </a:ext>
            </a:extLst>
          </p:cNvPr>
          <p:cNvSpPr/>
          <p:nvPr/>
        </p:nvSpPr>
        <p:spPr>
          <a:xfrm>
            <a:off x="3964115" y="1899082"/>
            <a:ext cx="3514439" cy="896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>
            <a:spAutoFit/>
          </a:bodyPr>
          <a:lstStyle>
            <a:lvl1pPr algn="l" defTabSz="587624">
              <a:defRPr sz="10200">
                <a:solidFill>
                  <a:srgbClr val="FFFFFF"/>
                </a:solidFill>
                <a:latin typeface="思源黑体 CN Heavy"/>
                <a:ea typeface="思源黑体 CN Heavy"/>
                <a:cs typeface="思源黑体 CN Heavy"/>
                <a:sym typeface="思源黑体 CN Heavy"/>
              </a:defRPr>
            </a:lvl1pPr>
          </a:lstStyle>
          <a:p>
            <a:r>
              <a:rPr sz="5377" dirty="0" err="1"/>
              <a:t>感谢聆听</a:t>
            </a:r>
            <a:r>
              <a:rPr sz="5377" dirty="0"/>
              <a:t>！</a:t>
            </a:r>
          </a:p>
        </p:txBody>
      </p:sp>
      <p:pic>
        <p:nvPicPr>
          <p:cNvPr id="10" name="image23.jpg" descr="QE公众号">
            <a:extLst>
              <a:ext uri="{FF2B5EF4-FFF2-40B4-BE49-F238E27FC236}">
                <a16:creationId xmlns:a16="http://schemas.microsoft.com/office/drawing/2014/main" id="{E8AD7B57-8F48-D84A-8F97-27FDE353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899" y="1569518"/>
            <a:ext cx="1350168" cy="135016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425">
            <a:extLst>
              <a:ext uri="{FF2B5EF4-FFF2-40B4-BE49-F238E27FC236}">
                <a16:creationId xmlns:a16="http://schemas.microsoft.com/office/drawing/2014/main" id="{7AD9E560-8A7A-8A4E-A36C-7E4D2D8FB93E}"/>
              </a:ext>
            </a:extLst>
          </p:cNvPr>
          <p:cNvSpPr/>
          <p:nvPr/>
        </p:nvSpPr>
        <p:spPr>
          <a:xfrm>
            <a:off x="2035617" y="2970644"/>
            <a:ext cx="1734255" cy="264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defTabSz="309853"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67"/>
              <a:t>扫码关注</a:t>
            </a:r>
            <a:r>
              <a:rPr sz="1267">
                <a:latin typeface="Arial"/>
                <a:ea typeface="Arial"/>
                <a:cs typeface="Arial"/>
                <a:sym typeface="Arial"/>
              </a:rPr>
              <a:t>QECon</a:t>
            </a:r>
            <a:r>
              <a:rPr sz="1267"/>
              <a:t>公众号</a:t>
            </a:r>
          </a:p>
        </p:txBody>
      </p:sp>
    </p:spTree>
    <p:extLst>
      <p:ext uri="{BB962C8B-B14F-4D97-AF65-F5344CB8AC3E}">
        <p14:creationId xmlns:p14="http://schemas.microsoft.com/office/powerpoint/2010/main" val="122332837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48" y="2184935"/>
            <a:ext cx="2678906" cy="175468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ctrTitle"/>
          </p:nvPr>
        </p:nvSpPr>
        <p:spPr>
          <a:xfrm>
            <a:off x="1812727" y="482947"/>
            <a:ext cx="5518547" cy="801304"/>
          </a:xfrm>
          <a:prstGeom prst="rect">
            <a:avLst/>
          </a:prstGeom>
        </p:spPr>
        <p:txBody>
          <a:bodyPr/>
          <a:lstStyle/>
          <a:p>
            <a:r>
              <a:t>APIAuto</a:t>
            </a:r>
          </a:p>
        </p:txBody>
      </p:sp>
      <p:sp>
        <p:nvSpPr>
          <p:cNvPr id="206" name="Shape 206"/>
          <p:cNvSpPr>
            <a:spLocks noGrp="1"/>
          </p:cNvSpPr>
          <p:nvPr>
            <p:ph type="subTitle" sz="quarter" idx="1"/>
          </p:nvPr>
        </p:nvSpPr>
        <p:spPr>
          <a:xfrm>
            <a:off x="1812727" y="1436565"/>
            <a:ext cx="5518547" cy="596057"/>
          </a:xfrm>
          <a:prstGeom prst="rect">
            <a:avLst/>
          </a:prstGeom>
        </p:spPr>
        <p:txBody>
          <a:bodyPr>
            <a:normAutofit/>
          </a:bodyPr>
          <a:lstStyle>
            <a:lvl1pPr defTabSz="420623">
              <a:defRPr sz="5700"/>
            </a:lvl1pPr>
          </a:lstStyle>
          <a:p>
            <a:r>
              <a:rPr sz="3200" dirty="0" err="1"/>
              <a:t>机器学习</a:t>
            </a:r>
            <a:r>
              <a:rPr sz="3200" dirty="0"/>
              <a:t> HTTP </a:t>
            </a:r>
            <a:r>
              <a:rPr sz="3200" dirty="0" err="1"/>
              <a:t>接口工具</a:t>
            </a:r>
            <a:endParaRPr sz="3200" dirty="0"/>
          </a:p>
        </p:txBody>
      </p:sp>
      <p:pic>
        <p:nvPicPr>
          <p:cNvPr id="7" name="image2.png" descr="QECon--logo--最新-01.png">
            <a:extLst>
              <a:ext uri="{FF2B5EF4-FFF2-40B4-BE49-F238E27FC236}">
                <a16:creationId xmlns:a16="http://schemas.microsoft.com/office/drawing/2014/main" id="{D56A3E5E-0BE9-6843-8980-51A66EF3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3644111" y="1011637"/>
            <a:ext cx="2059909" cy="211705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背景与问题</a:t>
            </a:r>
            <a:endParaRPr lang="en-US" altLang="zh-CN" dirty="0"/>
          </a:p>
          <a:p>
            <a:r>
              <a:rPr dirty="0" err="1"/>
              <a:t>应用与介绍</a:t>
            </a:r>
            <a:endParaRPr dirty="0"/>
          </a:p>
          <a:p>
            <a:r>
              <a:rPr dirty="0" err="1"/>
              <a:t>总结与对比</a:t>
            </a:r>
            <a:endParaRPr dirty="0"/>
          </a:p>
        </p:txBody>
      </p:sp>
      <p:pic>
        <p:nvPicPr>
          <p:cNvPr id="10" name="image2.png" descr="QECon--logo--最新-01.png">
            <a:extLst>
              <a:ext uri="{FF2B5EF4-FFF2-40B4-BE49-F238E27FC236}">
                <a16:creationId xmlns:a16="http://schemas.microsoft.com/office/drawing/2014/main" id="{46ACD98E-31E2-1047-B171-E23127F1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164" dirty="0"/>
              <a:t>背景与问题</a:t>
            </a:r>
            <a:endParaRPr sz="3164" dirty="0"/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xfrm>
            <a:off x="2455818" y="1216095"/>
            <a:ext cx="5413555" cy="25227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前后端开发关于接口与文档各种扯皮</a:t>
            </a:r>
            <a:endParaRPr lang="en-US" altLang="zh-CN" sz="1800" dirty="0"/>
          </a:p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后端写文档太麻烦，前端看接口不直观</a:t>
            </a:r>
            <a:endParaRPr lang="en-US" altLang="zh-CN" sz="1800" dirty="0"/>
          </a:p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测试用例代码的开发和维护成本太高</a:t>
            </a:r>
            <a:endParaRPr lang="en-US" altLang="zh-CN" sz="1800" dirty="0"/>
          </a:p>
          <a:p>
            <a:pPr marL="225008" indent="-225008" defTabSz="295725">
              <a:spcBef>
                <a:spcPts val="2108"/>
              </a:spcBef>
              <a:defRPr sz="3648"/>
            </a:pPr>
            <a:r>
              <a:rPr lang="zh-CN" altLang="en-US" sz="1800" dirty="0"/>
              <a:t>需要单独部署环境来准备大量测试数据</a:t>
            </a:r>
            <a:endParaRPr lang="en-US" altLang="zh-CN" sz="1800" dirty="0"/>
          </a:p>
        </p:txBody>
      </p:sp>
      <p:pic>
        <p:nvPicPr>
          <p:cNvPr id="5" name="image2.png" descr="QECon--logo--最新-01.png">
            <a:extLst>
              <a:ext uri="{FF2B5EF4-FFF2-40B4-BE49-F238E27FC236}">
                <a16:creationId xmlns:a16="http://schemas.microsoft.com/office/drawing/2014/main" id="{AD4D0F35-BF74-5B41-93CB-C1AEAAC6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572628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ctrTitle"/>
          </p:nvPr>
        </p:nvSpPr>
        <p:spPr>
          <a:xfrm>
            <a:off x="1812727" y="348258"/>
            <a:ext cx="5518547" cy="6652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164" dirty="0"/>
              <a:t> </a:t>
            </a:r>
            <a:r>
              <a:rPr lang="zh-CN" altLang="en-US" sz="3164" dirty="0"/>
              <a:t>现有</a:t>
            </a:r>
            <a:r>
              <a:rPr sz="3164" dirty="0"/>
              <a:t> </a:t>
            </a:r>
            <a:r>
              <a:rPr lang="en-US" altLang="zh-CN" sz="3164" dirty="0"/>
              <a:t>API</a:t>
            </a:r>
            <a:r>
              <a:rPr lang="zh-CN" altLang="en-US" sz="3164" dirty="0"/>
              <a:t> </a:t>
            </a:r>
            <a:r>
              <a:rPr sz="3164" dirty="0" err="1"/>
              <a:t>工具的问题</a:t>
            </a:r>
            <a:endParaRPr sz="3164" dirty="0"/>
          </a:p>
        </p:txBody>
      </p:sp>
      <p:sp>
        <p:nvSpPr>
          <p:cNvPr id="219" name="Shape 219"/>
          <p:cNvSpPr/>
          <p:nvPr/>
        </p:nvSpPr>
        <p:spPr>
          <a:xfrm>
            <a:off x="2160986" y="1272071"/>
            <a:ext cx="5170288" cy="3195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792" dirty="0" err="1"/>
              <a:t>测试要写断言脚本</a:t>
            </a:r>
            <a:r>
              <a:rPr sz="1792" dirty="0"/>
              <a:t>(Postman, </a:t>
            </a:r>
            <a:r>
              <a:rPr sz="1792" dirty="0" err="1"/>
              <a:t>YApi</a:t>
            </a:r>
            <a:r>
              <a:rPr sz="1792" dirty="0"/>
              <a:t>, Rap </a:t>
            </a:r>
            <a:r>
              <a:rPr sz="1792" dirty="0" err="1"/>
              <a:t>等</a:t>
            </a:r>
            <a:r>
              <a:rPr sz="1792" dirty="0"/>
              <a:t>)</a:t>
            </a:r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800" dirty="0" err="1"/>
              <a:t>测试需要精心构造接口数据</a:t>
            </a:r>
            <a:r>
              <a:rPr sz="1792" dirty="0"/>
              <a:t>(Postman, </a:t>
            </a:r>
            <a:r>
              <a:rPr sz="1792" dirty="0" err="1"/>
              <a:t>YApi</a:t>
            </a:r>
            <a:r>
              <a:rPr sz="1792" dirty="0"/>
              <a:t> </a:t>
            </a:r>
            <a:r>
              <a:rPr sz="1792" dirty="0" err="1"/>
              <a:t>等</a:t>
            </a:r>
            <a:r>
              <a:rPr sz="1792" dirty="0"/>
              <a:t>)</a:t>
            </a:r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792" dirty="0" err="1"/>
              <a:t>要填一大堆输入框</a:t>
            </a:r>
            <a:r>
              <a:rPr sz="1792" dirty="0"/>
              <a:t>(</a:t>
            </a:r>
            <a:r>
              <a:rPr sz="1792" dirty="0" err="1"/>
              <a:t>YApi</a:t>
            </a:r>
            <a:r>
              <a:rPr sz="1792" dirty="0"/>
              <a:t>, Rap, </a:t>
            </a:r>
            <a:r>
              <a:rPr sz="1792" dirty="0" err="1"/>
              <a:t>Eolinker</a:t>
            </a:r>
            <a:r>
              <a:rPr sz="1792" dirty="0"/>
              <a:t> </a:t>
            </a:r>
            <a:r>
              <a:rPr sz="1792" dirty="0" err="1"/>
              <a:t>等</a:t>
            </a:r>
            <a:r>
              <a:rPr sz="1792" dirty="0"/>
              <a:t>)</a:t>
            </a:r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792" dirty="0" err="1"/>
              <a:t>不支持保存登录态</a:t>
            </a:r>
            <a:r>
              <a:rPr sz="1792" dirty="0"/>
              <a:t>(</a:t>
            </a:r>
            <a:r>
              <a:rPr sz="1792" dirty="0" err="1"/>
              <a:t>YApi</a:t>
            </a:r>
            <a:r>
              <a:rPr sz="1792" dirty="0"/>
              <a:t>, Rap, Swagger </a:t>
            </a:r>
            <a:r>
              <a:rPr sz="1792" dirty="0" err="1"/>
              <a:t>等</a:t>
            </a:r>
            <a:r>
              <a:rPr sz="1792" dirty="0"/>
              <a:t>)</a:t>
            </a:r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792" dirty="0" err="1"/>
              <a:t>不支持保存请求参数</a:t>
            </a:r>
            <a:r>
              <a:rPr lang="zh-CN" altLang="en-US" sz="1792" dirty="0"/>
              <a:t>或</a:t>
            </a:r>
            <a:r>
              <a:rPr sz="1792" dirty="0" err="1"/>
              <a:t>回包结果</a:t>
            </a:r>
            <a:r>
              <a:rPr sz="1792" dirty="0"/>
              <a:t>(Swagger </a:t>
            </a:r>
            <a:r>
              <a:rPr sz="1792" dirty="0" err="1"/>
              <a:t>等</a:t>
            </a:r>
            <a:r>
              <a:rPr sz="1792" dirty="0"/>
              <a:t>)</a:t>
            </a:r>
          </a:p>
          <a:p>
            <a:pPr marL="234385" indent="-234385" algn="l">
              <a:spcBef>
                <a:spcPts val="2215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792" dirty="0" err="1"/>
              <a:t>显示面积小、滚动冲突</a:t>
            </a:r>
            <a:r>
              <a:rPr sz="1792" dirty="0"/>
              <a:t>(Postman, </a:t>
            </a:r>
            <a:r>
              <a:rPr sz="1792" dirty="0" err="1"/>
              <a:t>YApi</a:t>
            </a:r>
            <a:r>
              <a:rPr sz="1792" dirty="0"/>
              <a:t> </a:t>
            </a:r>
            <a:r>
              <a:rPr sz="1792" dirty="0" err="1"/>
              <a:t>等</a:t>
            </a:r>
            <a:r>
              <a:rPr sz="1792" dirty="0"/>
              <a:t>)</a:t>
            </a:r>
          </a:p>
        </p:txBody>
      </p:sp>
      <p:pic>
        <p:nvPicPr>
          <p:cNvPr id="5" name="image2.png" descr="QECon--logo--最新-01.png">
            <a:extLst>
              <a:ext uri="{FF2B5EF4-FFF2-40B4-BE49-F238E27FC236}">
                <a16:creationId xmlns:a16="http://schemas.microsoft.com/office/drawing/2014/main" id="{4C11BB01-0377-F74A-80D5-5C451D92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" y="83188"/>
            <a:ext cx="738307" cy="244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680</Words>
  <Application>Microsoft Macintosh PowerPoint</Application>
  <PresentationFormat>全屏显示(16:9)</PresentationFormat>
  <Paragraphs>150</Paragraphs>
  <Slides>50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思源等宽 M</vt:lpstr>
      <vt:lpstr>思源黑体 CN Heavy</vt:lpstr>
      <vt:lpstr>微软雅黑</vt:lpstr>
      <vt:lpstr>Microsoft YaHei Light</vt:lpstr>
      <vt:lpstr>Arial</vt:lpstr>
      <vt:lpstr>Franklin Gothic Book</vt:lpstr>
      <vt:lpstr>Helvetica</vt:lpstr>
      <vt:lpstr>Helvetica Light</vt:lpstr>
      <vt:lpstr>Helvetica Neue</vt:lpstr>
      <vt:lpstr>Black</vt:lpstr>
      <vt:lpstr>PowerPoint 演示文稿</vt:lpstr>
      <vt:lpstr>PowerPoint 演示文稿</vt:lpstr>
      <vt:lpstr>PowerPoint 演示文稿</vt:lpstr>
      <vt:lpstr>GItHub 主页</vt:lpstr>
      <vt:lpstr>PowerPoint 演示文稿</vt:lpstr>
      <vt:lpstr>APIAuto</vt:lpstr>
      <vt:lpstr>PowerPoint 演示文稿</vt:lpstr>
      <vt:lpstr>背景与问题</vt:lpstr>
      <vt:lpstr> 现有 API 工具的问题</vt:lpstr>
      <vt:lpstr>为什么不生成测试代码？</vt:lpstr>
      <vt:lpstr>于是开发了 APIAuto</vt:lpstr>
      <vt:lpstr>APIAuto</vt:lpstr>
      <vt:lpstr>APIAuto 部分用户</vt:lpstr>
      <vt:lpstr>APIAuto 工具架构</vt:lpstr>
      <vt:lpstr>PowerPoint 演示文稿</vt:lpstr>
      <vt:lpstr>APIAuto 零代码测试 视频演示</vt:lpstr>
      <vt:lpstr>自动生成注释</vt:lpstr>
      <vt:lpstr>前后对比测试</vt:lpstr>
      <vt:lpstr>前后对比测试-实现代码</vt:lpstr>
      <vt:lpstr>前后对比测试的不足</vt:lpstr>
      <vt:lpstr>机器学习测试</vt:lpstr>
      <vt:lpstr>校验模型与返回 JSON</vt:lpstr>
      <vt:lpstr>机器学习测试-实现代码</vt:lpstr>
      <vt:lpstr>机器学习测试-趋势分析</vt:lpstr>
      <vt:lpstr>趋势分析-实现代码</vt:lpstr>
      <vt:lpstr>机器学习测试-异常分支</vt:lpstr>
      <vt:lpstr>异常分支-实现代码</vt:lpstr>
      <vt:lpstr>PowerPoint 演示文稿</vt:lpstr>
      <vt:lpstr>随机与顺序测试</vt:lpstr>
      <vt:lpstr>随机与顺序测试</vt:lpstr>
      <vt:lpstr>随机与顺序测试</vt:lpstr>
      <vt:lpstr>PowerPoint 演示文稿</vt:lpstr>
      <vt:lpstr>账号交叉测试</vt:lpstr>
      <vt:lpstr>总结与对比</vt:lpstr>
      <vt:lpstr>PowerPoint 演示文稿</vt:lpstr>
      <vt:lpstr>PowerPoint 演示文稿</vt:lpstr>
      <vt:lpstr>PowerPoint 演示文稿</vt:lpstr>
      <vt:lpstr>PowerPoint 演示文稿</vt:lpstr>
      <vt:lpstr>自动静态检查</vt:lpstr>
      <vt:lpstr>PowerPoint 演示文稿</vt:lpstr>
      <vt:lpstr>PowerPoint 演示文稿</vt:lpstr>
      <vt:lpstr>APIAuto 自动生成业务代码</vt:lpstr>
      <vt:lpstr>APIJSON</vt:lpstr>
      <vt:lpstr>APIJSON 对外演讲</vt:lpstr>
      <vt:lpstr>APIJSON 腾讯 IEG 开源协同奖</vt:lpstr>
      <vt:lpstr>APIJSON 部分用户</vt:lpstr>
      <vt:lpstr>PowerPoint 演示文稿</vt:lpstr>
      <vt:lpstr>QQ 扫码加群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255</cp:revision>
  <dcterms:modified xsi:type="dcterms:W3CDTF">2021-05-16T15:51:51Z</dcterms:modified>
</cp:coreProperties>
</file>